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80" r:id="rId12"/>
    <p:sldId id="281" r:id="rId13"/>
    <p:sldId id="286" r:id="rId14"/>
    <p:sldId id="287" r:id="rId15"/>
    <p:sldId id="288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Georgia" panose="02040502050405020303" pitchFamily="18" charset="0"/>
      <p:regular r:id="rId22"/>
      <p:bold r:id="rId23"/>
      <p:italic r:id="rId24"/>
      <p:boldItalic r:id="rId25"/>
    </p:embeddedFont>
    <p:embeddedFont>
      <p:font typeface="Roche Sans" panose="020B0504030201040101" pitchFamily="34" charset="77"/>
      <p:regular r:id="rId26"/>
      <p:bold r:id="rId27"/>
      <p:italic r:id="rId28"/>
      <p:boldItalic r:id="rId29"/>
    </p:embeddedFont>
    <p:embeddedFont>
      <p:font typeface="Roche Sans Condensed Light" panose="020B0306030201040101" pitchFamily="34" charset="0"/>
      <p:regular r:id="rId30"/>
      <p:bold r:id="rId31"/>
      <p:italic r:id="rId32"/>
      <p:boldItalic r:id="rId33"/>
    </p:embeddedFont>
    <p:embeddedFont>
      <p:font typeface="Roche Sans Light" panose="020B0304030201040101" pitchFamily="34" charset="77"/>
      <p:regular r:id="rId34"/>
      <p:bold r:id="rId35"/>
      <p:italic r:id="rId36"/>
      <p:boldItalic r:id="rId37"/>
    </p:embeddedFont>
    <p:embeddedFont>
      <p:font typeface="Roche Sans Medium" panose="020B0604030201040101" pitchFamily="34" charset="77"/>
      <p:regular r:id="rId38"/>
      <p:bold r:id="rId39"/>
      <p:italic r:id="rId40"/>
      <p:boldItalic r:id="rId41"/>
    </p:embeddedFont>
    <p:embeddedFont>
      <p:font typeface="Roche Serif Light" panose="02030303040403040404" pitchFamily="18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8CC1C6C-7BC9-46DE-B16B-FFBA2E139D02}">
  <a:tblStyle styleId="{C8CC1C6C-7BC9-46DE-B16B-FFBA2E139D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80"/>
  </p:normalViewPr>
  <p:slideViewPr>
    <p:cSldViewPr snapToGrid="0">
      <p:cViewPr varScale="1">
        <p:scale>
          <a:sx n="198" d="100"/>
          <a:sy n="198" d="100"/>
        </p:scale>
        <p:origin x="184" y="13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2.fntdata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presProps" Target="presProps.xml"/><Relationship Id="rId20" Type="http://schemas.openxmlformats.org/officeDocument/2006/relationships/font" Target="fonts/font3.fntdata"/><Relationship Id="rId41" Type="http://schemas.openxmlformats.org/officeDocument/2006/relationships/font" Target="fonts/font2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jpg>
</file>

<file path=ppt/media/image23.jp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dd45eee93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g1dd45eee93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4fd9efd9f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4fd9efd9fe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210fb038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5" name="Google Shape;925;g210fb038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1dd45eee938_0_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4" name="Google Shape;1014;g1dd45eee938_0_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Open teal.gallery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Show Snapshot Manager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Show Reproducibility</a:t>
            </a:r>
            <a:endParaRPr/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Show Blueprint in repo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g1dd45eee938_0_9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1" name="Google Shape;1121;g1dd45eee938_0_9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1dd45eee938_0_9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4" name="Google Shape;1164;g1dd45eee938_0_9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Keep for PHUSE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1dd45eee938_0_1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76263" y="795338"/>
            <a:ext cx="5705475" cy="3209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09" name="Google Shape;1209;g1dd45eee938_0_1099:notes"/>
          <p:cNvSpPr txBox="1">
            <a:spLocks noGrp="1"/>
          </p:cNvSpPr>
          <p:nvPr>
            <p:ph type="body" idx="1"/>
          </p:nvPr>
        </p:nvSpPr>
        <p:spPr>
          <a:xfrm>
            <a:off x="914400" y="4341141"/>
            <a:ext cx="5029200" cy="4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e957ed62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e957ed62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e957ed62f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e957ed62f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e957ed62f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e957ed62f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e957ed62f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e957ed62f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4fd9efd9f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4fd9efd9f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0f9b4c16cf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g20f9b4c16cf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41e6e934d_3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9" name="Google Shape;249;g1f41e6e934d_3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4fd9efd9f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4fd9efd9f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 - Blank" type="title">
  <p:cSld name="TITLE">
    <p:bg>
      <p:bgPr>
        <a:solidFill>
          <a:srgbClr val="000000">
            <a:alpha val="0"/>
          </a:srgbClr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5">
          <p15:clr>
            <a:srgbClr val="FA7B17"/>
          </p15:clr>
        </p15:guide>
        <p15:guide id="2" pos="5544">
          <p15:clr>
            <a:srgbClr val="FA7B17"/>
          </p15:clr>
        </p15:guide>
        <p15:guide id="3" orient="horz" pos="3075">
          <p15:clr>
            <a:srgbClr val="FA7B17"/>
          </p15:clr>
        </p15:guide>
        <p15:guide id="4" pos="360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6 - Title and 3 columns">
  <p:cSld name="TITLE_AND_BODY_2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 flipH="1">
            <a:off x="571400" y="1442675"/>
            <a:ext cx="2609100" cy="3360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marL="914400" lvl="1" indent="-3175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body" idx="2"/>
          </p:nvPr>
        </p:nvSpPr>
        <p:spPr>
          <a:xfrm flipH="1">
            <a:off x="3381700" y="1442675"/>
            <a:ext cx="2609100" cy="3360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marL="914400" lvl="1" indent="-3175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body" idx="3"/>
          </p:nvPr>
        </p:nvSpPr>
        <p:spPr>
          <a:xfrm flipH="1">
            <a:off x="6192000" y="1442675"/>
            <a:ext cx="2609100" cy="3360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marL="914400" lvl="1" indent="-3175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4"/>
          </p:nvPr>
        </p:nvSpPr>
        <p:spPr>
          <a:xfrm>
            <a:off x="571450" y="722100"/>
            <a:ext cx="7431600" cy="43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06B69"/>
              </a:buClr>
              <a:buSzPts val="1700"/>
              <a:buFont typeface="Roche Sans Condensed Light"/>
              <a:buNone/>
              <a:defRPr sz="1700">
                <a:solidFill>
                  <a:srgbClr val="706B69"/>
                </a:solidFill>
                <a:latin typeface="Roche Sans Condensed Light"/>
                <a:ea typeface="Roche Sans Condensed Light"/>
                <a:cs typeface="Roche Sans Condensed Light"/>
                <a:sym typeface="Roche Sans Condensed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114">
          <p15:clr>
            <a:srgbClr val="FA7B17"/>
          </p15:clr>
        </p15:guide>
        <p15:guide id="2" pos="3790">
          <p15:clr>
            <a:srgbClr val="FA7B17"/>
          </p15:clr>
        </p15:guide>
        <p15:guide id="3" pos="2036">
          <p15:clr>
            <a:srgbClr val="FA7B17"/>
          </p15:clr>
        </p15:guide>
        <p15:guide id="4" pos="3868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5 - Title and 2 columns">
  <p:cSld name="TITLE_AND_BODY_2_2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>
            <a:spLocks noGrp="1"/>
          </p:cNvSpPr>
          <p:nvPr>
            <p:ph type="body" idx="1"/>
          </p:nvPr>
        </p:nvSpPr>
        <p:spPr>
          <a:xfrm flipH="1">
            <a:off x="571450" y="1442675"/>
            <a:ext cx="3926700" cy="3360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marL="914400" lvl="1" indent="-3175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body" idx="2"/>
          </p:nvPr>
        </p:nvSpPr>
        <p:spPr>
          <a:xfrm flipH="1">
            <a:off x="4869300" y="1442675"/>
            <a:ext cx="3926700" cy="3360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marL="914400" lvl="1" indent="-317500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subTitle" idx="3"/>
          </p:nvPr>
        </p:nvSpPr>
        <p:spPr>
          <a:xfrm>
            <a:off x="571450" y="722100"/>
            <a:ext cx="7431600" cy="43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06B69"/>
              </a:buClr>
              <a:buSzPts val="1700"/>
              <a:buFont typeface="Roche Sans Condensed Light"/>
              <a:buNone/>
              <a:defRPr sz="1700">
                <a:solidFill>
                  <a:srgbClr val="706B69"/>
                </a:solidFill>
                <a:latin typeface="Roche Sans Condensed Light"/>
                <a:ea typeface="Roche Sans Condensed Light"/>
                <a:cs typeface="Roche Sans Condensed Light"/>
                <a:sym typeface="Roche Sans Condensed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  <p15:guide id="2" pos="3034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7 - Quote (long)">
  <p:cSld name="TITLE_AND_BODY_2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subTitle" idx="1"/>
          </p:nvPr>
        </p:nvSpPr>
        <p:spPr>
          <a:xfrm>
            <a:off x="1675600" y="1002600"/>
            <a:ext cx="5793000" cy="266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Roche Serif Light"/>
              <a:buNone/>
              <a:defRPr sz="3000" i="1">
                <a:solidFill>
                  <a:srgbClr val="000000"/>
                </a:solidFill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che Serif Light"/>
              <a:buNone/>
              <a:defRPr sz="2400"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2"/>
          </p:nvPr>
        </p:nvSpPr>
        <p:spPr>
          <a:xfrm>
            <a:off x="1675600" y="3726225"/>
            <a:ext cx="5793000" cy="35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che Sans Light"/>
              <a:buNone/>
              <a:defRPr sz="14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 Light"/>
                <a:ea typeface="Roche Sans Light Light"/>
                <a:cs typeface="Roche Sans Light Light"/>
                <a:sym typeface="Roche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 Light"/>
                <a:ea typeface="Roche Sans Light Light"/>
                <a:cs typeface="Roche Sans Light Light"/>
                <a:sym typeface="Roche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 Light"/>
                <a:ea typeface="Roche Sans Light Light"/>
                <a:cs typeface="Roche Sans Light Light"/>
                <a:sym typeface="Roche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 Light"/>
                <a:ea typeface="Roche Sans Light Light"/>
                <a:cs typeface="Roche Sans Light Light"/>
                <a:sym typeface="Roche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 Light"/>
                <a:ea typeface="Roche Sans Light Light"/>
                <a:cs typeface="Roche Sans Light Light"/>
                <a:sym typeface="Roche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 Light"/>
                <a:ea typeface="Roche Sans Light Light"/>
                <a:cs typeface="Roche Sans Light Light"/>
                <a:sym typeface="Roche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 Light"/>
                <a:ea typeface="Roche Sans Light Light"/>
                <a:cs typeface="Roche Sans Light Light"/>
                <a:sym typeface="Roche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Roche Sans Light"/>
              <a:buNone/>
              <a:defRPr sz="1100">
                <a:latin typeface="Roche Sans Light Light"/>
                <a:ea typeface="Roche Sans Light Light"/>
                <a:cs typeface="Roche Sans Light Light"/>
                <a:sym typeface="Roche Sans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108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8 - Quote (short)">
  <p:cSld name="TITLE_AND_BODY_2_1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3826350" y="1442675"/>
            <a:ext cx="4974600" cy="2546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Roche Serif Light"/>
              <a:buNone/>
              <a:defRPr sz="2000" i="1">
                <a:solidFill>
                  <a:srgbClr val="000000"/>
                </a:solidFill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che Serif Light"/>
              <a:buNone/>
              <a:defRPr sz="2400">
                <a:solidFill>
                  <a:srgbClr val="000000"/>
                </a:solidFill>
                <a:latin typeface="Roche Serif Light Light"/>
                <a:ea typeface="Roche Serif Light Light"/>
                <a:cs typeface="Roche Serif Light Light"/>
                <a:sym typeface="Roche Serif Light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2"/>
          </p:nvPr>
        </p:nvSpPr>
        <p:spPr>
          <a:xfrm>
            <a:off x="3826350" y="3989525"/>
            <a:ext cx="4974600" cy="297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che Sans Light"/>
              <a:buNone/>
              <a:defRPr sz="14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>
            <a:spLocks noGrp="1"/>
          </p:cNvSpPr>
          <p:nvPr>
            <p:ph type="pic" idx="3"/>
          </p:nvPr>
        </p:nvSpPr>
        <p:spPr>
          <a:xfrm>
            <a:off x="0" y="1442675"/>
            <a:ext cx="3345600" cy="2844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5">
  <p:cSld name="TITLE_AND_BODY_5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1pPr>
            <a:lvl2pPr marL="914400" lvl="1" indent="-317500" rtl="0">
              <a:spcBef>
                <a:spcPts val="5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 - Blank 1">
  <p:cSld name="TITLE_2_2">
    <p:bg>
      <p:bgPr>
        <a:solidFill>
          <a:srgbClr val="000000">
            <a:alpha val="0"/>
          </a:srgbClr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44">
          <p15:clr>
            <a:srgbClr val="FA7B17"/>
          </p15:clr>
        </p15:guide>
        <p15:guide id="2" orient="horz" pos="3075">
          <p15:clr>
            <a:srgbClr val="FA7B17"/>
          </p15:clr>
        </p15:guide>
        <p15:guide id="3" pos="360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 - Doing now what patients need next">
  <p:cSld name="CUSTOM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43001" y="2107357"/>
            <a:ext cx="6857997" cy="92878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/>
          <p:nvPr/>
        </p:nvSpPr>
        <p:spPr>
          <a:xfrm>
            <a:off x="8226675" y="197275"/>
            <a:ext cx="657600" cy="38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AND_BODY_6">
  <p:cSld name="TITLE_AND_BODY_6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1pPr>
            <a:lvl2pPr marL="914400" lvl="1" indent="-317500" rtl="0">
              <a:spcBef>
                <a:spcPts val="5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a - Cover">
  <p:cSld name="TITLE_2_1">
    <p:bg>
      <p:bgPr>
        <a:solidFill>
          <a:srgbClr val="F5F5F2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75" y="-3375"/>
            <a:ext cx="9144000" cy="5150400"/>
          </a:xfrm>
          <a:prstGeom prst="rect">
            <a:avLst/>
          </a:prstGeom>
          <a:solidFill>
            <a:srgbClr val="F5F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4572000" y="1394801"/>
            <a:ext cx="4229100" cy="1581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572100" y="3040033"/>
            <a:ext cx="4229100" cy="41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6" name="Google Shape;16;p3"/>
          <p:cNvSpPr>
            <a:spLocks noGrp="1"/>
          </p:cNvSpPr>
          <p:nvPr>
            <p:ph type="pic" idx="2"/>
          </p:nvPr>
        </p:nvSpPr>
        <p:spPr>
          <a:xfrm>
            <a:off x="0" y="-3450"/>
            <a:ext cx="4127100" cy="5150400"/>
          </a:xfrm>
          <a:prstGeom prst="rect">
            <a:avLst/>
          </a:prstGeom>
          <a:noFill/>
          <a:ln>
            <a:noFill/>
          </a:ln>
        </p:spPr>
      </p:sp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8632" y="264809"/>
            <a:ext cx="598050" cy="32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subTitle" idx="3"/>
          </p:nvPr>
        </p:nvSpPr>
        <p:spPr>
          <a:xfrm>
            <a:off x="4572100" y="3542642"/>
            <a:ext cx="4229100" cy="52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4"/>
          </p:nvPr>
        </p:nvSpPr>
        <p:spPr>
          <a:xfrm>
            <a:off x="4572100" y="4846784"/>
            <a:ext cx="4229100" cy="18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  <p15:guide id="2" orient="horz" pos="3073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b - Alternative cover">
  <p:cSld name="TITLE_1">
    <p:bg>
      <p:bgPr>
        <a:solidFill>
          <a:srgbClr val="F5F5F2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-75" y="-3375"/>
            <a:ext cx="9144000" cy="5150400"/>
          </a:xfrm>
          <a:prstGeom prst="rect">
            <a:avLst/>
          </a:prstGeom>
          <a:solidFill>
            <a:srgbClr val="F5F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/>
          <p:nvPr/>
        </p:nvSpPr>
        <p:spPr>
          <a:xfrm>
            <a:off x="571450" y="2393733"/>
            <a:ext cx="65499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06B69"/>
              </a:solidFill>
              <a:latin typeface="Roche Sans Condensed Light"/>
              <a:ea typeface="Roche Sans Condensed Light"/>
              <a:cs typeface="Roche Sans Condensed Light"/>
              <a:sym typeface="Roche Sans Condensed Light"/>
            </a:endParaRPr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1"/>
          </p:nvPr>
        </p:nvSpPr>
        <p:spPr>
          <a:xfrm>
            <a:off x="571450" y="2393733"/>
            <a:ext cx="6549900" cy="43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ctrTitle"/>
          </p:nvPr>
        </p:nvSpPr>
        <p:spPr>
          <a:xfrm>
            <a:off x="571450" y="586475"/>
            <a:ext cx="6976800" cy="169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cxnSp>
        <p:nvCxnSpPr>
          <p:cNvPr id="25" name="Google Shape;25;p4"/>
          <p:cNvCxnSpPr/>
          <p:nvPr/>
        </p:nvCxnSpPr>
        <p:spPr>
          <a:xfrm flipH="1">
            <a:off x="5658175" y="1130025"/>
            <a:ext cx="3493800" cy="404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6" name="Google Shape;2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8632" y="264809"/>
            <a:ext cx="598050" cy="32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 txBox="1">
            <a:spLocks noGrp="1"/>
          </p:cNvSpPr>
          <p:nvPr>
            <p:ph type="subTitle" idx="2"/>
          </p:nvPr>
        </p:nvSpPr>
        <p:spPr>
          <a:xfrm>
            <a:off x="571450" y="2912299"/>
            <a:ext cx="4495200" cy="52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3"/>
          </p:nvPr>
        </p:nvSpPr>
        <p:spPr>
          <a:xfrm>
            <a:off x="6016200" y="4840375"/>
            <a:ext cx="2784900" cy="18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oche Sans Light"/>
              <a:buNone/>
              <a:defRPr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073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3 - Chapter divider" type="secHead">
  <p:cSld name="SECTION_HEADER">
    <p:bg>
      <p:bgPr>
        <a:solidFill>
          <a:srgbClr val="F5F5F2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-75" y="-3375"/>
            <a:ext cx="9144000" cy="5150400"/>
          </a:xfrm>
          <a:prstGeom prst="rect">
            <a:avLst/>
          </a:prstGeom>
          <a:solidFill>
            <a:srgbClr val="F5F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571450" y="2150850"/>
            <a:ext cx="8260800" cy="841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 rot="5400000">
            <a:off x="9126141" y="2565750"/>
            <a:ext cx="24900" cy="120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8632" y="264809"/>
            <a:ext cx="598050" cy="321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" name="Google Shape;34;p5"/>
          <p:cNvCxnSpPr/>
          <p:nvPr/>
        </p:nvCxnSpPr>
        <p:spPr>
          <a:xfrm flipH="1">
            <a:off x="6914479" y="2571748"/>
            <a:ext cx="2222400" cy="257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" name="Google Shape;35;p5"/>
          <p:cNvCxnSpPr/>
          <p:nvPr/>
        </p:nvCxnSpPr>
        <p:spPr>
          <a:xfrm>
            <a:off x="6900875" y="-4750"/>
            <a:ext cx="2236200" cy="257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2 - Table of contents">
  <p:cSld name="SECTION_HEADER_2">
    <p:bg>
      <p:bgPr>
        <a:solidFill>
          <a:srgbClr val="F5F5F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/>
          <p:nvPr/>
        </p:nvSpPr>
        <p:spPr>
          <a:xfrm>
            <a:off x="-75" y="-3375"/>
            <a:ext cx="9144000" cy="5150400"/>
          </a:xfrm>
          <a:prstGeom prst="rect">
            <a:avLst/>
          </a:prstGeom>
          <a:solidFill>
            <a:srgbClr val="F5F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571450" y="2150850"/>
            <a:ext cx="4304400" cy="841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9pPr>
          </a:lstStyle>
          <a:p>
            <a:endParaRPr/>
          </a:p>
        </p:txBody>
      </p:sp>
      <p:cxnSp>
        <p:nvCxnSpPr>
          <p:cNvPr id="39" name="Google Shape;39;p6"/>
          <p:cNvCxnSpPr/>
          <p:nvPr/>
        </p:nvCxnSpPr>
        <p:spPr>
          <a:xfrm flipH="1">
            <a:off x="2805632" y="2571748"/>
            <a:ext cx="2222400" cy="257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6"/>
          <p:cNvCxnSpPr/>
          <p:nvPr/>
        </p:nvCxnSpPr>
        <p:spPr>
          <a:xfrm>
            <a:off x="2792028" y="-4750"/>
            <a:ext cx="2236200" cy="257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6"/>
          <p:cNvCxnSpPr/>
          <p:nvPr/>
        </p:nvCxnSpPr>
        <p:spPr>
          <a:xfrm>
            <a:off x="5039800" y="-3000"/>
            <a:ext cx="0" cy="5160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5641200" y="586475"/>
            <a:ext cx="3159900" cy="393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1750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/>
            </a:lvl2pPr>
            <a:lvl3pPr marL="1371600" lvl="2" indent="-3175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4pPr>
            <a:lvl5pPr marL="2286000" lvl="4" indent="-3175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5pPr>
            <a:lvl6pPr marL="2743200" lvl="5" indent="-3175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7pPr>
            <a:lvl8pPr marL="3657600" lvl="7" indent="-31750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8pPr>
            <a:lvl9pPr marL="4114800" lvl="8" indent="-317500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43" name="Google Shape;4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88632" y="264809"/>
            <a:ext cx="598050" cy="32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rpose statement">
  <p:cSld name="SECTION_HEADER_1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/>
          <p:nvPr/>
        </p:nvSpPr>
        <p:spPr>
          <a:xfrm>
            <a:off x="-75" y="-3375"/>
            <a:ext cx="9144000" cy="515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7"/>
          <p:cNvSpPr txBox="1"/>
          <p:nvPr/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B41CD"/>
                </a:solidFill>
                <a:latin typeface="Roche Sans Medium Medium"/>
                <a:ea typeface="Roche Sans Medium Medium"/>
                <a:cs typeface="Roche Sans Medium Medium"/>
                <a:sym typeface="Roche Sans Medium"/>
              </a:rPr>
              <a:t>Doing now what patients need next</a:t>
            </a:r>
            <a:endParaRPr sz="2000">
              <a:solidFill>
                <a:srgbClr val="0B41CD"/>
              </a:solidFill>
              <a:latin typeface="Roche Sans Medium Medium"/>
              <a:ea typeface="Roche Sans Medium Medium"/>
              <a:cs typeface="Roche Sans Medium Medium"/>
              <a:sym typeface="Roche Sans Medium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4a - Title and 1 column" type="tx">
  <p:cSld name="TITLE_AND_BOD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1"/>
          </p:nvPr>
        </p:nvSpPr>
        <p:spPr>
          <a:xfrm>
            <a:off x="571450" y="722100"/>
            <a:ext cx="7431600" cy="43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06B69"/>
              </a:buClr>
              <a:buSzPts val="1700"/>
              <a:buFont typeface="Roche Sans Condensed Light"/>
              <a:buNone/>
              <a:defRPr sz="1700">
                <a:solidFill>
                  <a:srgbClr val="706B69"/>
                </a:solidFill>
                <a:latin typeface="Roche Sans Condensed Light"/>
                <a:ea typeface="Roche Sans Condensed Light"/>
                <a:cs typeface="Roche Sans Condensed Light"/>
                <a:sym typeface="Roche Sans Condensed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2"/>
          </p:nvPr>
        </p:nvSpPr>
        <p:spPr>
          <a:xfrm>
            <a:off x="571450" y="1442675"/>
            <a:ext cx="8229600" cy="33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2pPr>
            <a:lvl3pPr marL="1371600" lvl="2" indent="-30480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4b - Title and 1 column with picture">
  <p:cSld name="TITLE_AND_BODY_4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>
            <a:spLocks noGrp="1"/>
          </p:cNvSpPr>
          <p:nvPr>
            <p:ph type="pic" idx="2"/>
          </p:nvPr>
        </p:nvSpPr>
        <p:spPr>
          <a:xfrm>
            <a:off x="5609275" y="1436225"/>
            <a:ext cx="3534600" cy="3399000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p9"/>
          <p:cNvSpPr txBox="1">
            <a:spLocks noGrp="1"/>
          </p:cNvSpPr>
          <p:nvPr>
            <p:ph type="body" idx="1"/>
          </p:nvPr>
        </p:nvSpPr>
        <p:spPr>
          <a:xfrm>
            <a:off x="571450" y="1442675"/>
            <a:ext cx="4694700" cy="33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lnSpc>
                <a:spcPct val="10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400"/>
            </a:lvl1pPr>
            <a:lvl2pPr marL="914400" lvl="1" indent="-304800" rtl="0">
              <a:lnSpc>
                <a:spcPct val="10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2pPr>
            <a:lvl3pPr marL="1371600" lvl="2" indent="-30480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ubTitle" idx="3"/>
          </p:nvPr>
        </p:nvSpPr>
        <p:spPr>
          <a:xfrm>
            <a:off x="571450" y="722100"/>
            <a:ext cx="7431600" cy="43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06B69"/>
              </a:buClr>
              <a:buSzPts val="1700"/>
              <a:buFont typeface="Roche Sans Condensed Light"/>
              <a:buNone/>
              <a:defRPr sz="1700">
                <a:solidFill>
                  <a:srgbClr val="706B69"/>
                </a:solidFill>
                <a:latin typeface="Roche Sans Condensed Light"/>
                <a:ea typeface="Roche Sans Condensed Light"/>
                <a:cs typeface="Roche Sans Condensed Light"/>
                <a:sym typeface="Roche Sans Condensed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9 - Title only">
  <p:cSld name="TITLE_AND_BODY_3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subTitle" idx="1"/>
          </p:nvPr>
        </p:nvSpPr>
        <p:spPr>
          <a:xfrm>
            <a:off x="571450" y="760200"/>
            <a:ext cx="7717200" cy="43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06B69"/>
              </a:buClr>
              <a:buSzPts val="1700"/>
              <a:buFont typeface="Roche Sans Condensed Light"/>
              <a:buNone/>
              <a:defRPr sz="1700">
                <a:solidFill>
                  <a:srgbClr val="706B69"/>
                </a:solidFill>
                <a:latin typeface="Roche Sans Condensed Light"/>
                <a:ea typeface="Roche Sans Condensed Light"/>
                <a:cs typeface="Roche Sans Condensed Light"/>
                <a:sym typeface="Roche Sans Condensed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7172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717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  <a:defRPr sz="2200">
                <a:latin typeface="Roche Sans Medium Medium"/>
                <a:ea typeface="Roche Sans Medium Medium"/>
                <a:cs typeface="Roche Sans Medium Medium"/>
                <a:sym typeface="Roch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71450" y="1442675"/>
            <a:ext cx="8229600" cy="31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normAutofit/>
          </a:bodyPr>
          <a:lstStyle>
            <a:lvl1pPr marL="457200" lvl="0" indent="-311150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che Sans Light"/>
              <a:buChar char="■"/>
              <a:defRPr sz="1600">
                <a:latin typeface="Roche Sans Light Light"/>
                <a:ea typeface="Roche Sans Light Light"/>
                <a:cs typeface="Roche Sans Light Light"/>
                <a:sym typeface="Roche Sans Light"/>
              </a:defRPr>
            </a:lvl1pPr>
            <a:lvl2pPr marL="914400" lvl="1" indent="-317500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1533D8"/>
              </a:buClr>
              <a:buSzPts val="1400"/>
              <a:buFont typeface="Roche Sans Light"/>
              <a:buChar char="○"/>
              <a:defRPr>
                <a:latin typeface="Roche Sans Light Light"/>
                <a:ea typeface="Roche Sans Light Light"/>
                <a:cs typeface="Roche Sans Light Light"/>
                <a:sym typeface="Roche Sans Light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che Sans Light"/>
              <a:buChar char="■"/>
              <a:defRPr>
                <a:latin typeface="Roche Sans Light Light"/>
                <a:ea typeface="Roche Sans Light Light"/>
                <a:cs typeface="Roche Sans Light Light"/>
                <a:sym typeface="Roche Sans Light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●"/>
              <a:defRPr>
                <a:latin typeface="Roche Sans Light Light"/>
                <a:ea typeface="Roche Sans Light Light"/>
                <a:cs typeface="Roche Sans Light Light"/>
                <a:sym typeface="Roche Sans Light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○"/>
              <a:defRPr>
                <a:latin typeface="Roche Sans Light Light"/>
                <a:ea typeface="Roche Sans Light Light"/>
                <a:cs typeface="Roche Sans Light Light"/>
                <a:sym typeface="Roche Sans Light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■"/>
              <a:defRPr>
                <a:latin typeface="Roche Sans Light Light"/>
                <a:ea typeface="Roche Sans Light Light"/>
                <a:cs typeface="Roche Sans Light Light"/>
                <a:sym typeface="Roche Sans Light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●"/>
              <a:defRPr>
                <a:latin typeface="Roche Sans Light Light"/>
                <a:ea typeface="Roche Sans Light Light"/>
                <a:cs typeface="Roche Sans Light Light"/>
                <a:sym typeface="Roche Sans Light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○"/>
              <a:defRPr>
                <a:latin typeface="Roche Sans Light Light"/>
                <a:ea typeface="Roche Sans Light Light"/>
                <a:cs typeface="Roche Sans Light Light"/>
                <a:sym typeface="Roche Sans Light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che Sans Light"/>
              <a:buChar char="■"/>
              <a:defRPr>
                <a:latin typeface="Roche Sans Light Light"/>
                <a:ea typeface="Roche Sans Light Light"/>
                <a:cs typeface="Roche Sans Light Light"/>
                <a:sym typeface="Roche Sans Light"/>
              </a:defRPr>
            </a:lvl9pPr>
          </a:lstStyle>
          <a:p>
            <a:endParaRPr/>
          </a:p>
        </p:txBody>
      </p:sp>
      <p:pic>
        <p:nvPicPr>
          <p:cNvPr id="8" name="Google Shape;8;p1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8288632" y="264809"/>
            <a:ext cx="598050" cy="3216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1"/>
          <p:cNvSpPr txBox="1"/>
          <p:nvPr/>
        </p:nvSpPr>
        <p:spPr>
          <a:xfrm>
            <a:off x="8247888" y="4764024"/>
            <a:ext cx="486000" cy="1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DC8E8"/>
              </a:buClr>
              <a:buSzPts val="300"/>
              <a:buFont typeface="Georgia"/>
              <a:buNone/>
            </a:pPr>
            <a:fld id="{00000000-1234-1234-1234-123412341234}" type="slidenum">
              <a:rPr lang="en" sz="900" i="0" u="none" strike="noStrike" cap="none">
                <a:solidFill>
                  <a:srgbClr val="545859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‹#›</a:t>
            </a:fld>
            <a:endParaRPr sz="900" i="0" u="none" strike="noStrike" cap="none">
              <a:solidFill>
                <a:srgbClr val="FFFFFF"/>
              </a:solidFill>
              <a:latin typeface="Roche Sans Light Light"/>
              <a:ea typeface="Roche Sans Light Light"/>
              <a:cs typeface="Roche Sans Light Light"/>
              <a:sym typeface="Roche Sans Light"/>
            </a:endParaRPr>
          </a:p>
        </p:txBody>
      </p:sp>
      <p:sp>
        <p:nvSpPr>
          <p:cNvPr id="10" name="Google Shape;10;p1" descr=")]}'&#10;{&quot;branding&quot;:&quot;ROCHE_NEW&quot;,&quot;startSlideId&quot;:null,&quot;endSlideId&quot;:null,&quot;masterId&quot;:&quot;SLIDES_API916025361_8&quot;,&quot;theme&quot;:&quot;BLUE&quot;,&quot;defaultSlides&quot;:[&quot;SLIDES_API916025361_84&quot;,&quot;SLIDES_API916025361_164&quot;,&quot;SLIDES_API916025361_243&quot;,&quot;SLIDES_API916025361_320&quot;,&quot;SLIDES_API916025361_396&quot;,&quot;SLIDES_API916025361_474&quot;,&quot;SLIDES_API916025361_552&quot;,&quot;SLIDES_API916025361_629&quot;,&quot;SLIDES_API916025361_707&quot;,&quot;SLIDES_API916025361_782&quot;,&quot;SLIDES_API916025361_864&quot;,&quot;SLIDES_API916025361_944&quot;,&quot;SLIDES_API916025361_1023&quot;,&quot;SLIDES_API916025361_1104&quot;,&quot;SLIDES_API916025361_1184&quot;,&quot;SLIDES_API916025361_1263&quot;,&quot;SLIDES_API916025361_1346&quot;]}"/>
          <p:cNvSpPr/>
          <p:nvPr/>
        </p:nvSpPr>
        <p:spPr>
          <a:xfrm>
            <a:off x="3632725" y="41200"/>
            <a:ext cx="192300" cy="1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544">
          <p15:clr>
            <a:srgbClr val="EA4335"/>
          </p15:clr>
        </p15:guide>
        <p15:guide id="2" pos="360">
          <p15:clr>
            <a:srgbClr val="EA4335"/>
          </p15:clr>
        </p15:guide>
        <p15:guide id="3" orient="horz" pos="369">
          <p15:clr>
            <a:srgbClr val="EA4335"/>
          </p15:clr>
        </p15:guide>
        <p15:guide id="4" orient="horz" pos="909">
          <p15:clr>
            <a:srgbClr val="EA4335"/>
          </p15:clr>
        </p15:guide>
        <p15:guide id="5" pos="5221">
          <p15:clr>
            <a:srgbClr val="EA4335"/>
          </p15:clr>
        </p15:guide>
        <p15:guide id="6" orient="horz" pos="3096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7" Type="http://schemas.openxmlformats.org/officeDocument/2006/relationships/hyperlink" Target="https://genentech.shinyapps.io/NEST_efficacy_main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genentech.shinyapps.io/NEST_safety_main/" TargetMode="External"/><Relationship Id="rId5" Type="http://schemas.openxmlformats.org/officeDocument/2006/relationships/hyperlink" Target="https://genentech.shinyapps.io/NEST_exploratory_main/" TargetMode="External"/><Relationship Id="rId4" Type="http://schemas.openxmlformats.org/officeDocument/2006/relationships/hyperlink" Target="https://insightsengineering.github.io/teal.gallery/demo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harmaverse.org/" TargetMode="External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hyperlink" Target="https://pharmaverse.org/support/" TargetMode="Externa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2.jp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jpg"/><Relationship Id="rId4" Type="http://schemas.openxmlformats.org/officeDocument/2006/relationships/hyperlink" Target="mailto:chendi.liao@roche.com" TargetMode="External"/><Relationship Id="rId9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sli.do/event/mfmX8ueV7Vq8fuzryPSzH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inpharma.com/term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insightsengineering/teal/issues" TargetMode="External"/><Relationship Id="rId4" Type="http://schemas.openxmlformats.org/officeDocument/2006/relationships/hyperlink" Target="https://pharmaverse.slack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osit.cloud/spaces/433062/join?access_code=ZMtnrugTSnA3T0ksq6QOJvCEn58hXj81HLVWT0n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github.com/pharmaverse/tealworkshop-rinpharma2023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drive.google.com/file/d/1z2gifQ2kfHiUsXYF78WRVgq5UfZiYnwR/view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NtXT19EFhO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www.youtube.com/watch?v=fF17XouIL-c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4"/>
          <p:cNvSpPr txBox="1">
            <a:spLocks noGrp="1"/>
          </p:cNvSpPr>
          <p:nvPr>
            <p:ph type="ctrTitle"/>
          </p:nvPr>
        </p:nvSpPr>
        <p:spPr>
          <a:xfrm>
            <a:off x="4572000" y="1242401"/>
            <a:ext cx="4229100" cy="15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" sz="2400"/>
              <a:t>Revolutionize Clinical Trial Data Exploration with </a:t>
            </a:r>
            <a:r>
              <a:rPr lang="en" sz="2400" i="1"/>
              <a:t>teal</a:t>
            </a:r>
            <a:endParaRPr i="1"/>
          </a:p>
        </p:txBody>
      </p:sp>
      <p:sp>
        <p:nvSpPr>
          <p:cNvPr id="155" name="Google Shape;155;p34"/>
          <p:cNvSpPr txBox="1">
            <a:spLocks noGrp="1"/>
          </p:cNvSpPr>
          <p:nvPr>
            <p:ph type="subTitle" idx="1"/>
          </p:nvPr>
        </p:nvSpPr>
        <p:spPr>
          <a:xfrm>
            <a:off x="4572100" y="2809700"/>
            <a:ext cx="4229100" cy="7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R/Pharma  - Pharmaverse Friday</a:t>
            </a:r>
            <a:endParaRPr sz="1900"/>
          </a:p>
        </p:txBody>
      </p:sp>
      <p:pic>
        <p:nvPicPr>
          <p:cNvPr id="156" name="Google Shape;156;p34" descr="A picture containing text, person, computer&#10;&#10;Description automatically generate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7577" r="25728"/>
          <a:stretch/>
        </p:blipFill>
        <p:spPr>
          <a:xfrm>
            <a:off x="0" y="-3450"/>
            <a:ext cx="4127101" cy="515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4"/>
          <p:cNvSpPr txBox="1">
            <a:spLocks noGrp="1"/>
          </p:cNvSpPr>
          <p:nvPr>
            <p:ph type="subTitle" idx="3"/>
          </p:nvPr>
        </p:nvSpPr>
        <p:spPr>
          <a:xfrm>
            <a:off x="4572100" y="3618842"/>
            <a:ext cx="4229100" cy="5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/>
              <a:t>Dony Unardi</a:t>
            </a:r>
            <a:endParaRPr sz="1400"/>
          </a:p>
        </p:txBody>
      </p:sp>
      <p:sp>
        <p:nvSpPr>
          <p:cNvPr id="158" name="Google Shape;158;p34"/>
          <p:cNvSpPr txBox="1">
            <a:spLocks noGrp="1"/>
          </p:cNvSpPr>
          <p:nvPr>
            <p:ph type="subTitle" idx="4"/>
          </p:nvPr>
        </p:nvSpPr>
        <p:spPr>
          <a:xfrm>
            <a:off x="4572100" y="4670342"/>
            <a:ext cx="42291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R in Pharma - Pharmaverse Friday 20 OCT 2023</a:t>
            </a:r>
            <a:endParaRPr/>
          </a:p>
        </p:txBody>
      </p:sp>
      <p:pic>
        <p:nvPicPr>
          <p:cNvPr id="159" name="Google Shape;15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8317" y="390225"/>
            <a:ext cx="1491775" cy="172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6725" y="797537"/>
            <a:ext cx="4350554" cy="3548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7" name="Google Shape;927;p58"/>
          <p:cNvGrpSpPr/>
          <p:nvPr/>
        </p:nvGrpSpPr>
        <p:grpSpPr>
          <a:xfrm>
            <a:off x="7002081" y="2067055"/>
            <a:ext cx="1800000" cy="2565600"/>
            <a:chOff x="7002081" y="2067055"/>
            <a:chExt cx="1800000" cy="2565600"/>
          </a:xfrm>
        </p:grpSpPr>
        <p:sp>
          <p:nvSpPr>
            <p:cNvPr id="928" name="Google Shape;928;p58"/>
            <p:cNvSpPr/>
            <p:nvPr/>
          </p:nvSpPr>
          <p:spPr>
            <a:xfrm>
              <a:off x="7002081" y="2067055"/>
              <a:ext cx="1800000" cy="2565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58"/>
            <p:cNvSpPr txBox="1"/>
            <p:nvPr/>
          </p:nvSpPr>
          <p:spPr>
            <a:xfrm>
              <a:off x="7096006" y="3027169"/>
              <a:ext cx="1612200" cy="252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tern</a:t>
              </a:r>
              <a:endParaRPr sz="12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</p:txBody>
        </p:sp>
        <p:sp>
          <p:nvSpPr>
            <p:cNvPr id="930" name="Google Shape;930;p58"/>
            <p:cNvSpPr txBox="1"/>
            <p:nvPr/>
          </p:nvSpPr>
          <p:spPr>
            <a:xfrm>
              <a:off x="7096006" y="3414394"/>
              <a:ext cx="1612200" cy="252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osprey</a:t>
              </a:r>
              <a:endParaRPr sz="12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</p:txBody>
        </p:sp>
        <p:sp>
          <p:nvSpPr>
            <p:cNvPr id="931" name="Google Shape;931;p58"/>
            <p:cNvSpPr txBox="1"/>
            <p:nvPr/>
          </p:nvSpPr>
          <p:spPr>
            <a:xfrm>
              <a:off x="7096006" y="3801619"/>
              <a:ext cx="1612200" cy="252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goshawk</a:t>
              </a:r>
              <a:endParaRPr sz="12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</p:txBody>
        </p:sp>
        <p:sp>
          <p:nvSpPr>
            <p:cNvPr id="932" name="Google Shape;932;p58"/>
            <p:cNvSpPr txBox="1"/>
            <p:nvPr/>
          </p:nvSpPr>
          <p:spPr>
            <a:xfrm>
              <a:off x="7096006" y="4188843"/>
              <a:ext cx="1612200" cy="252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hermes</a:t>
              </a:r>
              <a:endParaRPr sz="12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</p:txBody>
        </p:sp>
        <p:sp>
          <p:nvSpPr>
            <p:cNvPr id="933" name="Google Shape;933;p58"/>
            <p:cNvSpPr txBox="1"/>
            <p:nvPr/>
          </p:nvSpPr>
          <p:spPr>
            <a:xfrm>
              <a:off x="7118193" y="2167554"/>
              <a:ext cx="11352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0" i="0" u="none" strike="noStrike" cap="none">
                  <a:solidFill>
                    <a:srgbClr val="FFFFFF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Calculations</a:t>
              </a:r>
              <a:endParaRPr sz="1400" b="0" i="0" u="none" strike="noStrike" cap="none">
                <a:solidFill>
                  <a:srgbClr val="FFFFFF"/>
                </a:solidFill>
                <a:latin typeface="Roche Sans Medium Medium"/>
                <a:ea typeface="Roche Sans Medium Medium"/>
                <a:cs typeface="Roche Sans Medium Medium"/>
                <a:sym typeface="Roche Sans Medium"/>
              </a:endParaRPr>
            </a:p>
          </p:txBody>
        </p:sp>
        <p:cxnSp>
          <p:nvCxnSpPr>
            <p:cNvPr id="934" name="Google Shape;934;p58"/>
            <p:cNvCxnSpPr/>
            <p:nvPr/>
          </p:nvCxnSpPr>
          <p:spPr>
            <a:xfrm>
              <a:off x="7106894" y="2456929"/>
              <a:ext cx="15903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35" name="Google Shape;935;p58"/>
            <p:cNvGrpSpPr/>
            <p:nvPr/>
          </p:nvGrpSpPr>
          <p:grpSpPr>
            <a:xfrm>
              <a:off x="8467779" y="2160550"/>
              <a:ext cx="229263" cy="229263"/>
              <a:chOff x="6997700" y="2887663"/>
              <a:chExt cx="360363" cy="360363"/>
            </a:xfrm>
          </p:grpSpPr>
          <p:sp>
            <p:nvSpPr>
              <p:cNvPr id="936" name="Google Shape;936;p58"/>
              <p:cNvSpPr/>
              <p:nvPr/>
            </p:nvSpPr>
            <p:spPr>
              <a:xfrm>
                <a:off x="7050088" y="3113088"/>
                <a:ext cx="74613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18" y="20"/>
                    </a:moveTo>
                    <a:cubicBezTo>
                      <a:pt x="17" y="20"/>
                      <a:pt x="17" y="20"/>
                      <a:pt x="17" y="19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1" y="0"/>
                      <a:pt x="3" y="0"/>
                      <a:pt x="3" y="1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20" y="17"/>
                      <a:pt x="20" y="19"/>
                      <a:pt x="19" y="19"/>
                    </a:cubicBezTo>
                    <a:cubicBezTo>
                      <a:pt x="19" y="20"/>
                      <a:pt x="19" y="20"/>
                      <a:pt x="18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7" name="Google Shape;937;p58"/>
              <p:cNvSpPr/>
              <p:nvPr/>
            </p:nvSpPr>
            <p:spPr>
              <a:xfrm>
                <a:off x="7050088" y="3113088"/>
                <a:ext cx="74613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2" y="20"/>
                    </a:moveTo>
                    <a:cubicBezTo>
                      <a:pt x="1" y="20"/>
                      <a:pt x="1" y="20"/>
                      <a:pt x="1" y="19"/>
                    </a:cubicBezTo>
                    <a:cubicBezTo>
                      <a:pt x="0" y="19"/>
                      <a:pt x="0" y="17"/>
                      <a:pt x="1" y="17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9" y="0"/>
                      <a:pt x="19" y="1"/>
                    </a:cubicBezTo>
                    <a:cubicBezTo>
                      <a:pt x="20" y="1"/>
                      <a:pt x="20" y="3"/>
                      <a:pt x="19" y="3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20"/>
                      <a:pt x="3" y="20"/>
                      <a:pt x="2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8" name="Google Shape;938;p58"/>
              <p:cNvSpPr/>
              <p:nvPr/>
            </p:nvSpPr>
            <p:spPr>
              <a:xfrm>
                <a:off x="7072313" y="2940050"/>
                <a:ext cx="15875" cy="90488"/>
              </a:xfrm>
              <a:custGeom>
                <a:avLst/>
                <a:gdLst/>
                <a:ahLst/>
                <a:cxnLst/>
                <a:rect l="l" t="t" r="r" b="b"/>
                <a:pathLst>
                  <a:path w="4" h="24" extrusionOk="0">
                    <a:moveTo>
                      <a:pt x="2" y="24"/>
                    </a:moveTo>
                    <a:cubicBezTo>
                      <a:pt x="1" y="24"/>
                      <a:pt x="0" y="23"/>
                      <a:pt x="0" y="2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4" y="23"/>
                      <a:pt x="3" y="24"/>
                      <a:pt x="2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9" name="Google Shape;939;p58"/>
              <p:cNvSpPr/>
              <p:nvPr/>
            </p:nvSpPr>
            <p:spPr>
              <a:xfrm>
                <a:off x="7035800" y="2978150"/>
                <a:ext cx="88900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24" h="4" extrusionOk="0">
                    <a:moveTo>
                      <a:pt x="2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4" y="1"/>
                      <a:pt x="24" y="2"/>
                    </a:cubicBezTo>
                    <a:cubicBezTo>
                      <a:pt x="24" y="3"/>
                      <a:pt x="23" y="4"/>
                      <a:pt x="2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0" name="Google Shape;940;p58"/>
              <p:cNvSpPr/>
              <p:nvPr/>
            </p:nvSpPr>
            <p:spPr>
              <a:xfrm>
                <a:off x="7215188" y="2978150"/>
                <a:ext cx="90488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24" h="4" extrusionOk="0">
                    <a:moveTo>
                      <a:pt x="2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4" y="1"/>
                      <a:pt x="24" y="2"/>
                    </a:cubicBezTo>
                    <a:cubicBezTo>
                      <a:pt x="24" y="3"/>
                      <a:pt x="23" y="4"/>
                      <a:pt x="2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1" name="Google Shape;941;p58"/>
              <p:cNvSpPr/>
              <p:nvPr/>
            </p:nvSpPr>
            <p:spPr>
              <a:xfrm>
                <a:off x="7215188" y="3159125"/>
                <a:ext cx="90488" cy="14288"/>
              </a:xfrm>
              <a:custGeom>
                <a:avLst/>
                <a:gdLst/>
                <a:ahLst/>
                <a:cxnLst/>
                <a:rect l="l" t="t" r="r" b="b"/>
                <a:pathLst>
                  <a:path w="24" h="4" extrusionOk="0">
                    <a:moveTo>
                      <a:pt x="2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4" y="1"/>
                      <a:pt x="24" y="2"/>
                    </a:cubicBezTo>
                    <a:cubicBezTo>
                      <a:pt x="24" y="3"/>
                      <a:pt x="23" y="4"/>
                      <a:pt x="2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2" name="Google Shape;942;p58"/>
              <p:cNvSpPr/>
              <p:nvPr/>
            </p:nvSpPr>
            <p:spPr>
              <a:xfrm>
                <a:off x="7215188" y="3159125"/>
                <a:ext cx="90488" cy="14288"/>
              </a:xfrm>
              <a:custGeom>
                <a:avLst/>
                <a:gdLst/>
                <a:ahLst/>
                <a:cxnLst/>
                <a:rect l="l" t="t" r="r" b="b"/>
                <a:pathLst>
                  <a:path w="24" h="4" extrusionOk="0">
                    <a:moveTo>
                      <a:pt x="2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4" y="1"/>
                      <a:pt x="24" y="2"/>
                    </a:cubicBezTo>
                    <a:cubicBezTo>
                      <a:pt x="24" y="3"/>
                      <a:pt x="23" y="4"/>
                      <a:pt x="2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3" name="Google Shape;943;p58"/>
              <p:cNvSpPr/>
              <p:nvPr/>
            </p:nvSpPr>
            <p:spPr>
              <a:xfrm>
                <a:off x="7215188" y="3128963"/>
                <a:ext cx="90488" cy="14288"/>
              </a:xfrm>
              <a:custGeom>
                <a:avLst/>
                <a:gdLst/>
                <a:ahLst/>
                <a:cxnLst/>
                <a:rect l="l" t="t" r="r" b="b"/>
                <a:pathLst>
                  <a:path w="24" h="4" extrusionOk="0">
                    <a:moveTo>
                      <a:pt x="22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3" y="0"/>
                      <a:pt x="24" y="1"/>
                      <a:pt x="24" y="2"/>
                    </a:cubicBezTo>
                    <a:cubicBezTo>
                      <a:pt x="24" y="3"/>
                      <a:pt x="23" y="4"/>
                      <a:pt x="22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4" name="Google Shape;944;p58"/>
              <p:cNvSpPr/>
              <p:nvPr/>
            </p:nvSpPr>
            <p:spPr>
              <a:xfrm>
                <a:off x="7162800" y="2887663"/>
                <a:ext cx="15875" cy="360363"/>
              </a:xfrm>
              <a:custGeom>
                <a:avLst/>
                <a:gdLst/>
                <a:ahLst/>
                <a:cxnLst/>
                <a:rect l="l" t="t" r="r" b="b"/>
                <a:pathLst>
                  <a:path w="4" h="96" extrusionOk="0">
                    <a:moveTo>
                      <a:pt x="2" y="96"/>
                    </a:moveTo>
                    <a:cubicBezTo>
                      <a:pt x="1" y="96"/>
                      <a:pt x="0" y="95"/>
                      <a:pt x="0" y="94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4" y="94"/>
                      <a:pt x="4" y="94"/>
                      <a:pt x="4" y="94"/>
                    </a:cubicBezTo>
                    <a:cubicBezTo>
                      <a:pt x="4" y="95"/>
                      <a:pt x="3" y="96"/>
                      <a:pt x="2" y="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5" name="Google Shape;945;p58"/>
              <p:cNvSpPr/>
              <p:nvPr/>
            </p:nvSpPr>
            <p:spPr>
              <a:xfrm>
                <a:off x="6997700" y="3052763"/>
                <a:ext cx="360363" cy="15875"/>
              </a:xfrm>
              <a:custGeom>
                <a:avLst/>
                <a:gdLst/>
                <a:ahLst/>
                <a:cxnLst/>
                <a:rect l="l" t="t" r="r" b="b"/>
                <a:pathLst>
                  <a:path w="96" h="4" extrusionOk="0">
                    <a:moveTo>
                      <a:pt x="94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0"/>
                      <a:pt x="96" y="1"/>
                      <a:pt x="96" y="2"/>
                    </a:cubicBezTo>
                    <a:cubicBezTo>
                      <a:pt x="96" y="3"/>
                      <a:pt x="95" y="4"/>
                      <a:pt x="94" y="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6" name="Google Shape;946;p58"/>
              <p:cNvSpPr/>
              <p:nvPr/>
            </p:nvSpPr>
            <p:spPr>
              <a:xfrm>
                <a:off x="6997700" y="2887663"/>
                <a:ext cx="360363" cy="360363"/>
              </a:xfrm>
              <a:custGeom>
                <a:avLst/>
                <a:gdLst/>
                <a:ahLst/>
                <a:cxnLst/>
                <a:rect l="l" t="t" r="r" b="b"/>
                <a:pathLst>
                  <a:path w="96" h="96" extrusionOk="0">
                    <a:moveTo>
                      <a:pt x="82" y="96"/>
                    </a:moveTo>
                    <a:cubicBezTo>
                      <a:pt x="14" y="96"/>
                      <a:pt x="14" y="96"/>
                      <a:pt x="14" y="96"/>
                    </a:cubicBezTo>
                    <a:cubicBezTo>
                      <a:pt x="6" y="96"/>
                      <a:pt x="0" y="90"/>
                      <a:pt x="0" y="8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90" y="0"/>
                      <a:pt x="96" y="6"/>
                      <a:pt x="96" y="14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6" y="90"/>
                      <a:pt x="90" y="96"/>
                      <a:pt x="82" y="96"/>
                    </a:cubicBezTo>
                    <a:close/>
                    <a:moveTo>
                      <a:pt x="14" y="4"/>
                    </a:moveTo>
                    <a:cubicBezTo>
                      <a:pt x="8" y="4"/>
                      <a:pt x="4" y="8"/>
                      <a:pt x="4" y="14"/>
                    </a:cubicBezTo>
                    <a:cubicBezTo>
                      <a:pt x="4" y="82"/>
                      <a:pt x="4" y="82"/>
                      <a:pt x="4" y="82"/>
                    </a:cubicBezTo>
                    <a:cubicBezTo>
                      <a:pt x="4" y="88"/>
                      <a:pt x="8" y="92"/>
                      <a:pt x="14" y="92"/>
                    </a:cubicBezTo>
                    <a:cubicBezTo>
                      <a:pt x="82" y="92"/>
                      <a:pt x="82" y="92"/>
                      <a:pt x="82" y="92"/>
                    </a:cubicBezTo>
                    <a:cubicBezTo>
                      <a:pt x="88" y="92"/>
                      <a:pt x="92" y="88"/>
                      <a:pt x="92" y="82"/>
                    </a:cubicBezTo>
                    <a:cubicBezTo>
                      <a:pt x="92" y="14"/>
                      <a:pt x="92" y="14"/>
                      <a:pt x="92" y="14"/>
                    </a:cubicBezTo>
                    <a:cubicBezTo>
                      <a:pt x="92" y="8"/>
                      <a:pt x="88" y="4"/>
                      <a:pt x="82" y="4"/>
                    </a:cubicBezTo>
                    <a:lnTo>
                      <a:pt x="14" y="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947" name="Google Shape;947;p58" descr="A group of people working on a project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547" t="7554" r="1681" b="3675"/>
          <a:stretch/>
        </p:blipFill>
        <p:spPr>
          <a:xfrm>
            <a:off x="0" y="1"/>
            <a:ext cx="4572001" cy="1841828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58"/>
          <p:cNvSpPr/>
          <p:nvPr/>
        </p:nvSpPr>
        <p:spPr>
          <a:xfrm>
            <a:off x="0" y="0"/>
            <a:ext cx="4572000" cy="1851600"/>
          </a:xfrm>
          <a:prstGeom prst="rect">
            <a:avLst/>
          </a:prstGeom>
          <a:solidFill>
            <a:schemeClr val="dk1">
              <a:alpha val="8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58"/>
          <p:cNvSpPr/>
          <p:nvPr/>
        </p:nvSpPr>
        <p:spPr>
          <a:xfrm>
            <a:off x="4572000" y="0"/>
            <a:ext cx="4572000" cy="185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50" name="Google Shape;950;p5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65290" y="128552"/>
            <a:ext cx="3279938" cy="1590545"/>
          </a:xfrm>
          <a:prstGeom prst="rect">
            <a:avLst/>
          </a:prstGeom>
          <a:noFill/>
          <a:ln>
            <a:noFill/>
          </a:ln>
        </p:spPr>
      </p:pic>
      <p:sp>
        <p:nvSpPr>
          <p:cNvPr id="951" name="Google Shape;951;p58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</a:pPr>
            <a:r>
              <a:rPr lang="en">
                <a:solidFill>
                  <a:srgbClr val="FFFFFF"/>
                </a:solidFill>
              </a:rPr>
              <a:t>{teal} Universe Products Map</a:t>
            </a:r>
            <a:endParaRPr/>
          </a:p>
        </p:txBody>
      </p:sp>
      <p:pic>
        <p:nvPicPr>
          <p:cNvPr id="952" name="Google Shape;952;p5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288632" y="264809"/>
            <a:ext cx="598050" cy="3216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3" name="Google Shape;953;p58"/>
          <p:cNvCxnSpPr/>
          <p:nvPr/>
        </p:nvCxnSpPr>
        <p:spPr>
          <a:xfrm>
            <a:off x="0" y="1851711"/>
            <a:ext cx="9144000" cy="0"/>
          </a:xfrm>
          <a:prstGeom prst="straightConnector1">
            <a:avLst/>
          </a:prstGeom>
          <a:noFill/>
          <a:ln w="15875" cap="flat" cmpd="sng">
            <a:solidFill>
              <a:srgbClr val="EC4506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4" name="Google Shape;954;p58"/>
          <p:cNvSpPr/>
          <p:nvPr/>
        </p:nvSpPr>
        <p:spPr>
          <a:xfrm>
            <a:off x="4520650" y="1963850"/>
            <a:ext cx="2154900" cy="2772000"/>
          </a:xfrm>
          <a:prstGeom prst="rect">
            <a:avLst/>
          </a:prstGeom>
          <a:solidFill>
            <a:srgbClr val="CEE5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5" name="Google Shape;955;p58"/>
          <p:cNvGrpSpPr/>
          <p:nvPr/>
        </p:nvGrpSpPr>
        <p:grpSpPr>
          <a:xfrm>
            <a:off x="4761404" y="2067055"/>
            <a:ext cx="1800000" cy="2565600"/>
            <a:chOff x="4761404" y="2067055"/>
            <a:chExt cx="1800000" cy="2565600"/>
          </a:xfrm>
        </p:grpSpPr>
        <p:sp>
          <p:nvSpPr>
            <p:cNvPr id="956" name="Google Shape;956;p58"/>
            <p:cNvSpPr/>
            <p:nvPr/>
          </p:nvSpPr>
          <p:spPr>
            <a:xfrm>
              <a:off x="4761404" y="2067055"/>
              <a:ext cx="1800000" cy="2565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58"/>
            <p:cNvSpPr txBox="1"/>
            <p:nvPr/>
          </p:nvSpPr>
          <p:spPr>
            <a:xfrm>
              <a:off x="4855329" y="2639944"/>
              <a:ext cx="1612200" cy="252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teal.modules.general</a:t>
              </a:r>
              <a:endParaRPr sz="12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</p:txBody>
        </p:sp>
        <p:sp>
          <p:nvSpPr>
            <p:cNvPr id="958" name="Google Shape;958;p58"/>
            <p:cNvSpPr txBox="1"/>
            <p:nvPr/>
          </p:nvSpPr>
          <p:spPr>
            <a:xfrm>
              <a:off x="4877516" y="2167554"/>
              <a:ext cx="15918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FFFFFF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t</a:t>
              </a:r>
              <a:r>
                <a:rPr lang="en" sz="1400" b="0" i="0" u="none" strike="noStrike" cap="none">
                  <a:solidFill>
                    <a:srgbClr val="FFFFFF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eal </a:t>
              </a:r>
              <a:r>
                <a:rPr lang="en">
                  <a:solidFill>
                    <a:srgbClr val="FFFFFF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M</a:t>
              </a:r>
              <a:r>
                <a:rPr lang="en" sz="1400" b="0" i="0" u="none" strike="noStrike" cap="none">
                  <a:solidFill>
                    <a:srgbClr val="FFFFFF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odules</a:t>
              </a:r>
              <a:endParaRPr sz="1400" b="0" i="0" u="none" strike="noStrike" cap="none">
                <a:solidFill>
                  <a:srgbClr val="FFFFFF"/>
                </a:solidFill>
                <a:latin typeface="Roche Sans Medium Medium"/>
                <a:ea typeface="Roche Sans Medium Medium"/>
                <a:cs typeface="Roche Sans Medium Medium"/>
                <a:sym typeface="Roche Sans Medium"/>
              </a:endParaRPr>
            </a:p>
          </p:txBody>
        </p:sp>
        <p:sp>
          <p:nvSpPr>
            <p:cNvPr id="959" name="Google Shape;959;p58"/>
            <p:cNvSpPr txBox="1"/>
            <p:nvPr/>
          </p:nvSpPr>
          <p:spPr>
            <a:xfrm>
              <a:off x="4855329" y="3027169"/>
              <a:ext cx="1612200" cy="252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teal.modules.clinical</a:t>
              </a:r>
              <a:endParaRPr sz="12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</p:txBody>
        </p:sp>
        <p:sp>
          <p:nvSpPr>
            <p:cNvPr id="960" name="Google Shape;960;p58"/>
            <p:cNvSpPr txBox="1"/>
            <p:nvPr/>
          </p:nvSpPr>
          <p:spPr>
            <a:xfrm>
              <a:off x="4855329" y="3414394"/>
              <a:ext cx="1612200" cy="252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teal.osprey</a:t>
              </a:r>
              <a:endParaRPr sz="12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</p:txBody>
        </p:sp>
        <p:sp>
          <p:nvSpPr>
            <p:cNvPr id="961" name="Google Shape;961;p58"/>
            <p:cNvSpPr txBox="1"/>
            <p:nvPr/>
          </p:nvSpPr>
          <p:spPr>
            <a:xfrm>
              <a:off x="4855329" y="3801619"/>
              <a:ext cx="1612200" cy="252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teal.goshawk</a:t>
              </a:r>
              <a:endParaRPr sz="12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</p:txBody>
        </p:sp>
        <p:sp>
          <p:nvSpPr>
            <p:cNvPr id="962" name="Google Shape;962;p58"/>
            <p:cNvSpPr txBox="1"/>
            <p:nvPr/>
          </p:nvSpPr>
          <p:spPr>
            <a:xfrm>
              <a:off x="4855329" y="4188843"/>
              <a:ext cx="1612200" cy="2520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teal.modules.hermes</a:t>
              </a:r>
              <a:endParaRPr sz="12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</p:txBody>
        </p:sp>
        <p:cxnSp>
          <p:nvCxnSpPr>
            <p:cNvPr id="963" name="Google Shape;963;p58"/>
            <p:cNvCxnSpPr/>
            <p:nvPr/>
          </p:nvCxnSpPr>
          <p:spPr>
            <a:xfrm>
              <a:off x="4866217" y="2456929"/>
              <a:ext cx="15903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64" name="Google Shape;964;p58"/>
            <p:cNvGrpSpPr/>
            <p:nvPr/>
          </p:nvGrpSpPr>
          <p:grpSpPr>
            <a:xfrm>
              <a:off x="6235730" y="2164424"/>
              <a:ext cx="220438" cy="221455"/>
              <a:chOff x="8440759" y="2527319"/>
              <a:chExt cx="344489" cy="346077"/>
            </a:xfrm>
          </p:grpSpPr>
          <p:sp>
            <p:nvSpPr>
              <p:cNvPr id="965" name="Google Shape;965;p58"/>
              <p:cNvSpPr/>
              <p:nvPr/>
            </p:nvSpPr>
            <p:spPr>
              <a:xfrm>
                <a:off x="8440759" y="2527319"/>
                <a:ext cx="344489" cy="346077"/>
              </a:xfrm>
              <a:custGeom>
                <a:avLst/>
                <a:gdLst/>
                <a:ahLst/>
                <a:cxnLst/>
                <a:rect l="l" t="t" r="r" b="b"/>
                <a:pathLst>
                  <a:path w="92" h="92" extrusionOk="0">
                    <a:moveTo>
                      <a:pt x="90" y="10"/>
                    </a:moveTo>
                    <a:cubicBezTo>
                      <a:pt x="92" y="10"/>
                      <a:pt x="92" y="10"/>
                      <a:pt x="92" y="10"/>
                    </a:cubicBezTo>
                    <a:cubicBezTo>
                      <a:pt x="92" y="4"/>
                      <a:pt x="88" y="0"/>
                      <a:pt x="82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10"/>
                    </a:cubicBezTo>
                    <a:cubicBezTo>
                      <a:pt x="0" y="82"/>
                      <a:pt x="0" y="82"/>
                      <a:pt x="0" y="82"/>
                    </a:cubicBezTo>
                    <a:cubicBezTo>
                      <a:pt x="0" y="88"/>
                      <a:pt x="4" y="92"/>
                      <a:pt x="10" y="92"/>
                    </a:cubicBezTo>
                    <a:cubicBezTo>
                      <a:pt x="82" y="92"/>
                      <a:pt x="82" y="92"/>
                      <a:pt x="82" y="92"/>
                    </a:cubicBezTo>
                    <a:cubicBezTo>
                      <a:pt x="88" y="92"/>
                      <a:pt x="92" y="88"/>
                      <a:pt x="92" y="82"/>
                    </a:cubicBezTo>
                    <a:cubicBezTo>
                      <a:pt x="92" y="10"/>
                      <a:pt x="92" y="10"/>
                      <a:pt x="92" y="10"/>
                    </a:cubicBezTo>
                    <a:cubicBezTo>
                      <a:pt x="90" y="10"/>
                      <a:pt x="90" y="10"/>
                      <a:pt x="90" y="10"/>
                    </a:cubicBezTo>
                    <a:cubicBezTo>
                      <a:pt x="88" y="10"/>
                      <a:pt x="88" y="10"/>
                      <a:pt x="88" y="10"/>
                    </a:cubicBezTo>
                    <a:cubicBezTo>
                      <a:pt x="88" y="82"/>
                      <a:pt x="88" y="82"/>
                      <a:pt x="88" y="82"/>
                    </a:cubicBezTo>
                    <a:cubicBezTo>
                      <a:pt x="88" y="85"/>
                      <a:pt x="85" y="88"/>
                      <a:pt x="82" y="88"/>
                    </a:cubicBezTo>
                    <a:cubicBezTo>
                      <a:pt x="10" y="88"/>
                      <a:pt x="10" y="88"/>
                      <a:pt x="10" y="88"/>
                    </a:cubicBezTo>
                    <a:cubicBezTo>
                      <a:pt x="7" y="88"/>
                      <a:pt x="4" y="85"/>
                      <a:pt x="4" y="82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7" y="4"/>
                      <a:pt x="10" y="4"/>
                    </a:cubicBezTo>
                    <a:cubicBezTo>
                      <a:pt x="82" y="4"/>
                      <a:pt x="82" y="4"/>
                      <a:pt x="82" y="4"/>
                    </a:cubicBezTo>
                    <a:cubicBezTo>
                      <a:pt x="85" y="4"/>
                      <a:pt x="88" y="7"/>
                      <a:pt x="88" y="10"/>
                    </a:cubicBezTo>
                    <a:lnTo>
                      <a:pt x="90" y="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6" name="Google Shape;966;p58"/>
              <p:cNvSpPr/>
              <p:nvPr/>
            </p:nvSpPr>
            <p:spPr>
              <a:xfrm>
                <a:off x="8485210" y="2571769"/>
                <a:ext cx="74614" cy="74614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2" y="18"/>
                    </a:moveTo>
                    <a:cubicBezTo>
                      <a:pt x="2" y="20"/>
                      <a:pt x="2" y="20"/>
                      <a:pt x="2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9" y="20"/>
                      <a:pt x="19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0"/>
                      <a:pt x="19" y="0"/>
                      <a:pt x="18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0" y="19"/>
                      <a:pt x="1" y="19"/>
                    </a:cubicBezTo>
                    <a:cubicBezTo>
                      <a:pt x="1" y="20"/>
                      <a:pt x="1" y="20"/>
                      <a:pt x="2" y="20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lnTo>
                      <a:pt x="2" y="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7" name="Google Shape;967;p58"/>
              <p:cNvSpPr/>
              <p:nvPr/>
            </p:nvSpPr>
            <p:spPr>
              <a:xfrm>
                <a:off x="8575697" y="2571769"/>
                <a:ext cx="74614" cy="74614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2" y="18"/>
                    </a:moveTo>
                    <a:cubicBezTo>
                      <a:pt x="2" y="20"/>
                      <a:pt x="2" y="20"/>
                      <a:pt x="2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9" y="20"/>
                      <a:pt x="19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0"/>
                      <a:pt x="19" y="0"/>
                      <a:pt x="18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0" y="19"/>
                      <a:pt x="1" y="19"/>
                    </a:cubicBezTo>
                    <a:cubicBezTo>
                      <a:pt x="1" y="20"/>
                      <a:pt x="1" y="20"/>
                      <a:pt x="2" y="20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lnTo>
                      <a:pt x="2" y="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8" name="Google Shape;968;p58"/>
              <p:cNvSpPr/>
              <p:nvPr/>
            </p:nvSpPr>
            <p:spPr>
              <a:xfrm>
                <a:off x="8666186" y="2571766"/>
                <a:ext cx="74614" cy="74614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2" y="18"/>
                    </a:moveTo>
                    <a:cubicBezTo>
                      <a:pt x="2" y="20"/>
                      <a:pt x="2" y="20"/>
                      <a:pt x="2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9" y="20"/>
                      <a:pt x="19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0"/>
                      <a:pt x="19" y="0"/>
                      <a:pt x="18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0" y="19"/>
                      <a:pt x="1" y="19"/>
                    </a:cubicBezTo>
                    <a:cubicBezTo>
                      <a:pt x="1" y="20"/>
                      <a:pt x="1" y="20"/>
                      <a:pt x="2" y="20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lnTo>
                      <a:pt x="2" y="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9" name="Google Shape;969;p58"/>
              <p:cNvSpPr/>
              <p:nvPr/>
            </p:nvSpPr>
            <p:spPr>
              <a:xfrm>
                <a:off x="8485210" y="2662255"/>
                <a:ext cx="74614" cy="74614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2" y="18"/>
                    </a:moveTo>
                    <a:cubicBezTo>
                      <a:pt x="2" y="20"/>
                      <a:pt x="2" y="20"/>
                      <a:pt x="2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9" y="20"/>
                      <a:pt x="19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0"/>
                      <a:pt x="19" y="0"/>
                      <a:pt x="18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0" y="19"/>
                      <a:pt x="1" y="19"/>
                    </a:cubicBezTo>
                    <a:cubicBezTo>
                      <a:pt x="1" y="20"/>
                      <a:pt x="1" y="20"/>
                      <a:pt x="2" y="20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lnTo>
                      <a:pt x="2" y="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0" name="Google Shape;970;p58"/>
              <p:cNvSpPr/>
              <p:nvPr/>
            </p:nvSpPr>
            <p:spPr>
              <a:xfrm>
                <a:off x="8575697" y="2662255"/>
                <a:ext cx="74614" cy="74614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2" y="18"/>
                    </a:moveTo>
                    <a:cubicBezTo>
                      <a:pt x="2" y="20"/>
                      <a:pt x="2" y="20"/>
                      <a:pt x="2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9" y="20"/>
                      <a:pt x="19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0"/>
                      <a:pt x="19" y="0"/>
                      <a:pt x="18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0" y="19"/>
                      <a:pt x="1" y="19"/>
                    </a:cubicBezTo>
                    <a:cubicBezTo>
                      <a:pt x="1" y="20"/>
                      <a:pt x="1" y="20"/>
                      <a:pt x="2" y="20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lnTo>
                      <a:pt x="2" y="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1" name="Google Shape;971;p58"/>
              <p:cNvSpPr/>
              <p:nvPr/>
            </p:nvSpPr>
            <p:spPr>
              <a:xfrm>
                <a:off x="8666201" y="2662255"/>
                <a:ext cx="74614" cy="74614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2" y="18"/>
                    </a:moveTo>
                    <a:cubicBezTo>
                      <a:pt x="2" y="20"/>
                      <a:pt x="2" y="20"/>
                      <a:pt x="2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9" y="20"/>
                      <a:pt x="19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0"/>
                      <a:pt x="19" y="0"/>
                      <a:pt x="18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0" y="19"/>
                      <a:pt x="1" y="19"/>
                    </a:cubicBezTo>
                    <a:cubicBezTo>
                      <a:pt x="1" y="20"/>
                      <a:pt x="1" y="20"/>
                      <a:pt x="2" y="20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lnTo>
                      <a:pt x="2" y="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2" name="Google Shape;972;p58"/>
              <p:cNvSpPr/>
              <p:nvPr/>
            </p:nvSpPr>
            <p:spPr>
              <a:xfrm>
                <a:off x="8485188" y="2752725"/>
                <a:ext cx="74614" cy="74614"/>
              </a:xfrm>
              <a:custGeom>
                <a:avLst/>
                <a:gdLst/>
                <a:ahLst/>
                <a:cxnLst/>
                <a:rect l="l" t="t" r="r" b="b"/>
                <a:pathLst>
                  <a:path w="20" h="20" extrusionOk="0">
                    <a:moveTo>
                      <a:pt x="2" y="18"/>
                    </a:moveTo>
                    <a:cubicBezTo>
                      <a:pt x="2" y="20"/>
                      <a:pt x="2" y="20"/>
                      <a:pt x="2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19" y="20"/>
                      <a:pt x="19" y="19"/>
                    </a:cubicBezTo>
                    <a:cubicBezTo>
                      <a:pt x="20" y="19"/>
                      <a:pt x="20" y="19"/>
                      <a:pt x="20" y="18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9" y="0"/>
                      <a:pt x="19" y="0"/>
                      <a:pt x="18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0" y="19"/>
                      <a:pt x="1" y="19"/>
                    </a:cubicBezTo>
                    <a:cubicBezTo>
                      <a:pt x="1" y="20"/>
                      <a:pt x="1" y="20"/>
                      <a:pt x="2" y="20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4" y="18"/>
                      <a:pt x="4" y="18"/>
                      <a:pt x="4" y="18"/>
                    </a:cubicBezTo>
                    <a:lnTo>
                      <a:pt x="2" y="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73" name="Google Shape;973;p58"/>
          <p:cNvGrpSpPr/>
          <p:nvPr/>
        </p:nvGrpSpPr>
        <p:grpSpPr>
          <a:xfrm>
            <a:off x="6467562" y="3153169"/>
            <a:ext cx="628444" cy="1161674"/>
            <a:chOff x="6861043" y="2838641"/>
            <a:chExt cx="288900" cy="1487038"/>
          </a:xfrm>
        </p:grpSpPr>
        <p:cxnSp>
          <p:nvCxnSpPr>
            <p:cNvPr id="974" name="Google Shape;974;p58"/>
            <p:cNvCxnSpPr>
              <a:stCxn id="929" idx="1"/>
              <a:endCxn id="959" idx="3"/>
            </p:cNvCxnSpPr>
            <p:nvPr/>
          </p:nvCxnSpPr>
          <p:spPr>
            <a:xfrm rot="10800000">
              <a:off x="6861043" y="2838641"/>
              <a:ext cx="2889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triangle" w="sm" len="sm"/>
            </a:ln>
          </p:spPr>
        </p:cxnSp>
        <p:cxnSp>
          <p:nvCxnSpPr>
            <p:cNvPr id="975" name="Google Shape;975;p58"/>
            <p:cNvCxnSpPr>
              <a:stCxn id="930" idx="1"/>
              <a:endCxn id="960" idx="3"/>
            </p:cNvCxnSpPr>
            <p:nvPr/>
          </p:nvCxnSpPr>
          <p:spPr>
            <a:xfrm rot="10800000">
              <a:off x="6861043" y="3334321"/>
              <a:ext cx="2889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triangle" w="sm" len="sm"/>
            </a:ln>
          </p:spPr>
        </p:cxnSp>
        <p:cxnSp>
          <p:nvCxnSpPr>
            <p:cNvPr id="976" name="Google Shape;976;p58"/>
            <p:cNvCxnSpPr>
              <a:stCxn id="931" idx="1"/>
              <a:endCxn id="961" idx="3"/>
            </p:cNvCxnSpPr>
            <p:nvPr/>
          </p:nvCxnSpPr>
          <p:spPr>
            <a:xfrm rot="10800000">
              <a:off x="6861043" y="3830001"/>
              <a:ext cx="2889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triangle" w="sm" len="sm"/>
            </a:ln>
          </p:spPr>
        </p:cxnSp>
        <p:cxnSp>
          <p:nvCxnSpPr>
            <p:cNvPr id="977" name="Google Shape;977;p58"/>
            <p:cNvCxnSpPr>
              <a:stCxn id="932" idx="1"/>
              <a:endCxn id="962" idx="3"/>
            </p:cNvCxnSpPr>
            <p:nvPr/>
          </p:nvCxnSpPr>
          <p:spPr>
            <a:xfrm rot="10800000">
              <a:off x="6861043" y="4325679"/>
              <a:ext cx="2889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triangle" w="sm" len="sm"/>
            </a:ln>
          </p:spPr>
        </p:cxnSp>
      </p:grpSp>
      <p:sp>
        <p:nvSpPr>
          <p:cNvPr id="978" name="Google Shape;978;p58"/>
          <p:cNvSpPr/>
          <p:nvPr/>
        </p:nvSpPr>
        <p:spPr>
          <a:xfrm>
            <a:off x="4755243" y="145045"/>
            <a:ext cx="3298800" cy="15945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9" name="Google Shape;979;p58"/>
          <p:cNvSpPr/>
          <p:nvPr/>
        </p:nvSpPr>
        <p:spPr>
          <a:xfrm>
            <a:off x="4765311" y="446848"/>
            <a:ext cx="2474700" cy="1292700"/>
          </a:xfrm>
          <a:prstGeom prst="rect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0" name="Google Shape;980;p58"/>
          <p:cNvSpPr/>
          <p:nvPr/>
        </p:nvSpPr>
        <p:spPr>
          <a:xfrm>
            <a:off x="5431631" y="518381"/>
            <a:ext cx="1725600" cy="10722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" name="Google Shape;981;p58"/>
          <p:cNvGrpSpPr/>
          <p:nvPr/>
        </p:nvGrpSpPr>
        <p:grpSpPr>
          <a:xfrm>
            <a:off x="571500" y="1963850"/>
            <a:ext cx="4000500" cy="2772000"/>
            <a:chOff x="571500" y="1963850"/>
            <a:chExt cx="4000500" cy="2772000"/>
          </a:xfrm>
        </p:grpSpPr>
        <p:sp>
          <p:nvSpPr>
            <p:cNvPr id="982" name="Google Shape;982;p58"/>
            <p:cNvSpPr/>
            <p:nvPr/>
          </p:nvSpPr>
          <p:spPr>
            <a:xfrm>
              <a:off x="571500" y="1963850"/>
              <a:ext cx="4000500" cy="2772000"/>
            </a:xfrm>
            <a:prstGeom prst="rect">
              <a:avLst/>
            </a:prstGeom>
            <a:solidFill>
              <a:srgbClr val="CEE5F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58"/>
            <p:cNvSpPr txBox="1"/>
            <p:nvPr/>
          </p:nvSpPr>
          <p:spPr>
            <a:xfrm>
              <a:off x="687612" y="2167554"/>
              <a:ext cx="15918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t</a:t>
              </a:r>
              <a:r>
                <a:rPr lang="en" sz="1400" b="0" i="0" u="none" strike="noStrike" cap="none">
                  <a:solidFill>
                    <a:srgbClr val="000000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eal </a:t>
              </a:r>
              <a:r>
                <a:rPr lang="en"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F</a:t>
              </a:r>
              <a:r>
                <a:rPr lang="en" sz="1400" b="0" i="0" u="none" strike="noStrike" cap="none">
                  <a:solidFill>
                    <a:srgbClr val="000000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ramework</a:t>
              </a:r>
              <a:endParaRPr sz="1400" b="0" i="0" u="none" strike="noStrike" cap="none">
                <a:solidFill>
                  <a:srgbClr val="000000"/>
                </a:solidFill>
                <a:latin typeface="Roche Sans Medium Medium"/>
                <a:ea typeface="Roche Sans Medium Medium"/>
                <a:cs typeface="Roche Sans Medium Medium"/>
                <a:sym typeface="Roche Sans Medium"/>
              </a:endParaRPr>
            </a:p>
          </p:txBody>
        </p:sp>
        <p:sp>
          <p:nvSpPr>
            <p:cNvPr id="984" name="Google Shape;984;p58"/>
            <p:cNvSpPr txBox="1"/>
            <p:nvPr/>
          </p:nvSpPr>
          <p:spPr>
            <a:xfrm>
              <a:off x="1993267" y="2639944"/>
              <a:ext cx="1102800" cy="3693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      teal</a:t>
              </a:r>
              <a:endParaRPr sz="12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</p:txBody>
        </p:sp>
        <p:cxnSp>
          <p:nvCxnSpPr>
            <p:cNvPr id="985" name="Google Shape;985;p58"/>
            <p:cNvCxnSpPr/>
            <p:nvPr/>
          </p:nvCxnSpPr>
          <p:spPr>
            <a:xfrm>
              <a:off x="687193" y="2456929"/>
              <a:ext cx="3833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986" name="Google Shape;986;p58"/>
            <p:cNvGrpSpPr/>
            <p:nvPr/>
          </p:nvGrpSpPr>
          <p:grpSpPr>
            <a:xfrm>
              <a:off x="4305402" y="2166599"/>
              <a:ext cx="215466" cy="217443"/>
              <a:chOff x="6650038" y="2890838"/>
              <a:chExt cx="346075" cy="349250"/>
            </a:xfrm>
          </p:grpSpPr>
          <p:sp>
            <p:nvSpPr>
              <p:cNvPr id="987" name="Google Shape;987;p58"/>
              <p:cNvSpPr/>
              <p:nvPr/>
            </p:nvSpPr>
            <p:spPr>
              <a:xfrm>
                <a:off x="6650038" y="2890838"/>
                <a:ext cx="239713" cy="319088"/>
              </a:xfrm>
              <a:custGeom>
                <a:avLst/>
                <a:gdLst/>
                <a:ahLst/>
                <a:cxnLst/>
                <a:rect l="l" t="t" r="r" b="b"/>
                <a:pathLst>
                  <a:path w="151" h="201" extrusionOk="0">
                    <a:moveTo>
                      <a:pt x="80" y="201"/>
                    </a:moveTo>
                    <a:lnTo>
                      <a:pt x="0" y="201"/>
                    </a:lnTo>
                    <a:lnTo>
                      <a:pt x="0" y="0"/>
                    </a:lnTo>
                    <a:lnTo>
                      <a:pt x="104" y="0"/>
                    </a:lnTo>
                    <a:lnTo>
                      <a:pt x="151" y="48"/>
                    </a:lnTo>
                    <a:lnTo>
                      <a:pt x="151" y="119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8" name="Google Shape;988;p58"/>
              <p:cNvSpPr/>
              <p:nvPr/>
            </p:nvSpPr>
            <p:spPr>
              <a:xfrm>
                <a:off x="6815138" y="2890838"/>
                <a:ext cx="74613" cy="76200"/>
              </a:xfrm>
              <a:custGeom>
                <a:avLst/>
                <a:gdLst/>
                <a:ahLst/>
                <a:cxnLst/>
                <a:rect l="l" t="t" r="r" b="b"/>
                <a:pathLst>
                  <a:path w="47" h="48" extrusionOk="0">
                    <a:moveTo>
                      <a:pt x="0" y="0"/>
                    </a:moveTo>
                    <a:lnTo>
                      <a:pt x="0" y="48"/>
                    </a:lnTo>
                    <a:lnTo>
                      <a:pt x="47" y="48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9" name="Google Shape;989;p58"/>
              <p:cNvSpPr/>
              <p:nvPr/>
            </p:nvSpPr>
            <p:spPr>
              <a:xfrm>
                <a:off x="6831013" y="3073400"/>
                <a:ext cx="165100" cy="166688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5" extrusionOk="0">
                    <a:moveTo>
                      <a:pt x="33" y="95"/>
                    </a:moveTo>
                    <a:lnTo>
                      <a:pt x="0" y="105"/>
                    </a:lnTo>
                    <a:lnTo>
                      <a:pt x="9" y="71"/>
                    </a:lnTo>
                    <a:lnTo>
                      <a:pt x="80" y="0"/>
                    </a:lnTo>
                    <a:lnTo>
                      <a:pt x="104" y="23"/>
                    </a:lnTo>
                    <a:lnTo>
                      <a:pt x="33" y="95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90" name="Google Shape;990;p58"/>
              <p:cNvCxnSpPr/>
              <p:nvPr/>
            </p:nvCxnSpPr>
            <p:spPr>
              <a:xfrm>
                <a:off x="6927850" y="3103563"/>
                <a:ext cx="38100" cy="38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91" name="Google Shape;991;p58"/>
              <p:cNvCxnSpPr/>
              <p:nvPr/>
            </p:nvCxnSpPr>
            <p:spPr>
              <a:xfrm>
                <a:off x="6845300" y="3186113"/>
                <a:ext cx="38100" cy="381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992" name="Google Shape;992;p58"/>
              <p:cNvSpPr/>
              <p:nvPr/>
            </p:nvSpPr>
            <p:spPr>
              <a:xfrm>
                <a:off x="6740525" y="2997200"/>
                <a:ext cx="44400" cy="444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3" name="Google Shape;993;p58"/>
              <p:cNvSpPr/>
              <p:nvPr/>
            </p:nvSpPr>
            <p:spPr>
              <a:xfrm>
                <a:off x="6694488" y="3073400"/>
                <a:ext cx="45900" cy="444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994;p58"/>
              <p:cNvSpPr/>
              <p:nvPr/>
            </p:nvSpPr>
            <p:spPr>
              <a:xfrm>
                <a:off x="6784975" y="3073400"/>
                <a:ext cx="45900" cy="44400"/>
              </a:xfrm>
              <a:prstGeom prst="rect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995" name="Google Shape;995;p58"/>
            <p:cNvCxnSpPr>
              <a:stCxn id="984" idx="2"/>
              <a:endCxn id="996" idx="0"/>
            </p:cNvCxnSpPr>
            <p:nvPr/>
          </p:nvCxnSpPr>
          <p:spPr>
            <a:xfrm>
              <a:off x="2544667" y="3009244"/>
              <a:ext cx="0" cy="205500"/>
            </a:xfrm>
            <a:prstGeom prst="straightConnector1">
              <a:avLst/>
            </a:prstGeom>
            <a:noFill/>
            <a:ln w="12700" cap="flat" cmpd="sng">
              <a:solidFill>
                <a:srgbClr val="EC4506"/>
              </a:solidFill>
              <a:prstDash val="solid"/>
              <a:round/>
              <a:headEnd type="none" w="sm" len="sm"/>
              <a:tailEnd type="triangle" w="sm" len="sm"/>
            </a:ln>
          </p:spPr>
        </p:cxnSp>
        <p:grpSp>
          <p:nvGrpSpPr>
            <p:cNvPr id="997" name="Google Shape;997;p58"/>
            <p:cNvGrpSpPr/>
            <p:nvPr/>
          </p:nvGrpSpPr>
          <p:grpSpPr>
            <a:xfrm>
              <a:off x="727699" y="3214688"/>
              <a:ext cx="3633900" cy="1417800"/>
              <a:chOff x="727699" y="3214688"/>
              <a:chExt cx="3633900" cy="1417800"/>
            </a:xfrm>
          </p:grpSpPr>
          <p:sp>
            <p:nvSpPr>
              <p:cNvPr id="996" name="Google Shape;996;p58"/>
              <p:cNvSpPr/>
              <p:nvPr/>
            </p:nvSpPr>
            <p:spPr>
              <a:xfrm>
                <a:off x="727699" y="3214688"/>
                <a:ext cx="3633900" cy="1417800"/>
              </a:xfrm>
              <a:prstGeom prst="rect">
                <a:avLst/>
              </a:prstGeom>
              <a:solidFill>
                <a:srgbClr val="FFFFFF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998" name="Google Shape;998;p58"/>
              <p:cNvGrpSpPr/>
              <p:nvPr/>
            </p:nvGrpSpPr>
            <p:grpSpPr>
              <a:xfrm>
                <a:off x="858476" y="3414394"/>
                <a:ext cx="3372433" cy="252000"/>
                <a:chOff x="812500" y="3263129"/>
                <a:chExt cx="3433900" cy="252000"/>
              </a:xfrm>
            </p:grpSpPr>
            <p:sp>
              <p:nvSpPr>
                <p:cNvPr id="999" name="Google Shape;999;p58"/>
                <p:cNvSpPr txBox="1"/>
                <p:nvPr/>
              </p:nvSpPr>
              <p:spPr>
                <a:xfrm>
                  <a:off x="812500" y="3263129"/>
                  <a:ext cx="1102800" cy="252000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lang="en" sz="1200" b="0" i="0" u="none" strike="noStrike" cap="none">
                      <a:solidFill>
                        <a:srgbClr val="000000"/>
                      </a:solidFill>
                      <a:latin typeface="Roche Sans Light Light"/>
                      <a:ea typeface="Roche Sans Light Light"/>
                      <a:cs typeface="Roche Sans Light Light"/>
                      <a:sym typeface="Roche Sans Light"/>
                    </a:rPr>
                    <a:t>teal.</a:t>
                  </a:r>
                  <a:r>
                    <a:rPr lang="en" sz="1200">
                      <a:latin typeface="Roche Sans Light Light"/>
                      <a:ea typeface="Roche Sans Light Light"/>
                      <a:cs typeface="Roche Sans Light Light"/>
                      <a:sym typeface="Roche Sans Light"/>
                    </a:rPr>
                    <a:t>gallery</a:t>
                  </a:r>
                  <a:endParaRPr sz="1200" b="0" i="0" u="none" strike="noStrike" cap="none">
                    <a:solidFill>
                      <a:srgbClr val="000000"/>
                    </a:solidFill>
                    <a:latin typeface="Roche Sans Light Light"/>
                    <a:ea typeface="Roche Sans Light Light"/>
                    <a:cs typeface="Roche Sans Light Light"/>
                    <a:sym typeface="Roche Sans Light"/>
                  </a:endParaRPr>
                </a:p>
              </p:txBody>
            </p:sp>
            <p:sp>
              <p:nvSpPr>
                <p:cNvPr id="1000" name="Google Shape;1000;p58"/>
                <p:cNvSpPr txBox="1"/>
                <p:nvPr/>
              </p:nvSpPr>
              <p:spPr>
                <a:xfrm>
                  <a:off x="1978050" y="3263129"/>
                  <a:ext cx="1102800" cy="252000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lang="en" sz="1200" b="0" i="0" u="none" strike="noStrike" cap="none">
                      <a:solidFill>
                        <a:srgbClr val="000000"/>
                      </a:solidFill>
                      <a:latin typeface="Roche Sans Light Light"/>
                      <a:ea typeface="Roche Sans Light Light"/>
                      <a:cs typeface="Roche Sans Light Light"/>
                      <a:sym typeface="Roche Sans Light"/>
                    </a:rPr>
                    <a:t>teal.reporter</a:t>
                  </a:r>
                  <a:endParaRPr sz="1200" b="0" i="0" u="none" strike="noStrike" cap="none">
                    <a:solidFill>
                      <a:srgbClr val="000000"/>
                    </a:solidFill>
                    <a:latin typeface="Roche Sans Light Light"/>
                    <a:ea typeface="Roche Sans Light Light"/>
                    <a:cs typeface="Roche Sans Light Light"/>
                    <a:sym typeface="Roche Sans Light"/>
                  </a:endParaRPr>
                </a:p>
              </p:txBody>
            </p:sp>
            <p:sp>
              <p:nvSpPr>
                <p:cNvPr id="1001" name="Google Shape;1001;p58"/>
                <p:cNvSpPr txBox="1"/>
                <p:nvPr/>
              </p:nvSpPr>
              <p:spPr>
                <a:xfrm>
                  <a:off x="3143600" y="3263129"/>
                  <a:ext cx="1102800" cy="252000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lang="en" sz="1200" b="0" i="0" u="none" strike="noStrike" cap="none">
                      <a:solidFill>
                        <a:srgbClr val="000000"/>
                      </a:solidFill>
                      <a:latin typeface="Roche Sans Light Light"/>
                      <a:ea typeface="Roche Sans Light Light"/>
                      <a:cs typeface="Roche Sans Light Light"/>
                      <a:sym typeface="Roche Sans Light"/>
                    </a:rPr>
                    <a:t>teal.widgets</a:t>
                  </a:r>
                  <a:endParaRPr sz="1200" b="0" i="0" u="none" strike="noStrike" cap="none">
                    <a:solidFill>
                      <a:srgbClr val="000000"/>
                    </a:solidFill>
                    <a:latin typeface="Roche Sans Light Light"/>
                    <a:ea typeface="Roche Sans Light Light"/>
                    <a:cs typeface="Roche Sans Light Light"/>
                    <a:sym typeface="Roche Sans Light"/>
                  </a:endParaRPr>
                </a:p>
              </p:txBody>
            </p:sp>
          </p:grpSp>
          <p:grpSp>
            <p:nvGrpSpPr>
              <p:cNvPr id="1002" name="Google Shape;1002;p58"/>
              <p:cNvGrpSpPr/>
              <p:nvPr/>
            </p:nvGrpSpPr>
            <p:grpSpPr>
              <a:xfrm>
                <a:off x="1430819" y="3801619"/>
                <a:ext cx="2800084" cy="639224"/>
                <a:chOff x="1358575" y="3801619"/>
                <a:chExt cx="2851119" cy="639224"/>
              </a:xfrm>
            </p:grpSpPr>
            <p:sp>
              <p:nvSpPr>
                <p:cNvPr id="1003" name="Google Shape;1003;p58"/>
                <p:cNvSpPr txBox="1"/>
                <p:nvPr/>
              </p:nvSpPr>
              <p:spPr>
                <a:xfrm>
                  <a:off x="1941344" y="3801619"/>
                  <a:ext cx="1102800" cy="252000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lang="en" sz="1200" b="0" i="0" u="none" strike="noStrike" cap="none">
                      <a:solidFill>
                        <a:srgbClr val="000000"/>
                      </a:solidFill>
                      <a:latin typeface="Roche Sans Light Light"/>
                      <a:ea typeface="Roche Sans Light Light"/>
                      <a:cs typeface="Roche Sans Light Light"/>
                      <a:sym typeface="Roche Sans Light"/>
                    </a:rPr>
                    <a:t>teal</a:t>
                  </a:r>
                  <a:r>
                    <a:rPr lang="en" sz="1200">
                      <a:latin typeface="Roche Sans Light Light"/>
                      <a:ea typeface="Roche Sans Light Light"/>
                      <a:cs typeface="Roche Sans Light Light"/>
                      <a:sym typeface="Roche Sans Light"/>
                    </a:rPr>
                    <a:t>.data</a:t>
                  </a:r>
                  <a:endParaRPr sz="1200" b="0" i="0" u="none" strike="noStrike" cap="none">
                    <a:solidFill>
                      <a:srgbClr val="000000"/>
                    </a:solidFill>
                    <a:latin typeface="Roche Sans Light Light"/>
                    <a:ea typeface="Roche Sans Light Light"/>
                    <a:cs typeface="Roche Sans Light Light"/>
                    <a:sym typeface="Roche Sans Light"/>
                  </a:endParaRPr>
                </a:p>
              </p:txBody>
            </p:sp>
            <p:sp>
              <p:nvSpPr>
                <p:cNvPr id="1004" name="Google Shape;1004;p58"/>
                <p:cNvSpPr txBox="1"/>
                <p:nvPr/>
              </p:nvSpPr>
              <p:spPr>
                <a:xfrm>
                  <a:off x="1358575" y="4188843"/>
                  <a:ext cx="1102800" cy="252000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lang="en" sz="1200" b="0" i="0" u="none" strike="noStrike" cap="none">
                      <a:solidFill>
                        <a:srgbClr val="000000"/>
                      </a:solidFill>
                      <a:latin typeface="Roche Sans Light Light"/>
                      <a:ea typeface="Roche Sans Light Light"/>
                      <a:cs typeface="Roche Sans Light Light"/>
                      <a:sym typeface="Roche Sans Light"/>
                    </a:rPr>
                    <a:t>teal.logger</a:t>
                  </a:r>
                  <a:endParaRPr sz="1200" b="0" i="0" u="none" strike="noStrike" cap="none">
                    <a:solidFill>
                      <a:srgbClr val="000000"/>
                    </a:solidFill>
                    <a:latin typeface="Roche Sans Light Light"/>
                    <a:ea typeface="Roche Sans Light Light"/>
                    <a:cs typeface="Roche Sans Light Light"/>
                    <a:sym typeface="Roche Sans Light"/>
                  </a:endParaRPr>
                </a:p>
              </p:txBody>
            </p:sp>
            <p:sp>
              <p:nvSpPr>
                <p:cNvPr id="1005" name="Google Shape;1005;p58"/>
                <p:cNvSpPr txBox="1"/>
                <p:nvPr/>
              </p:nvSpPr>
              <p:spPr>
                <a:xfrm>
                  <a:off x="3106894" y="3801619"/>
                  <a:ext cx="1102800" cy="252000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lang="en" sz="1200" b="0" i="0" u="none" strike="noStrike" cap="none">
                      <a:solidFill>
                        <a:srgbClr val="000000"/>
                      </a:solidFill>
                      <a:latin typeface="Roche Sans Light Light"/>
                      <a:ea typeface="Roche Sans Light Light"/>
                      <a:cs typeface="Roche Sans Light Light"/>
                      <a:sym typeface="Roche Sans Light"/>
                    </a:rPr>
                    <a:t>teal.</a:t>
                  </a:r>
                  <a:r>
                    <a:rPr lang="en" sz="1200">
                      <a:latin typeface="Roche Sans Light Light"/>
                      <a:ea typeface="Roche Sans Light Light"/>
                      <a:cs typeface="Roche Sans Light Light"/>
                      <a:sym typeface="Roche Sans Light"/>
                    </a:rPr>
                    <a:t>transform</a:t>
                  </a:r>
                  <a:endParaRPr sz="1200" b="0" i="0" u="none" strike="noStrike" cap="none">
                    <a:solidFill>
                      <a:srgbClr val="000000"/>
                    </a:solidFill>
                    <a:latin typeface="Roche Sans Light Light"/>
                    <a:ea typeface="Roche Sans Light Light"/>
                    <a:cs typeface="Roche Sans Light Light"/>
                    <a:sym typeface="Roche Sans Light"/>
                  </a:endParaRPr>
                </a:p>
              </p:txBody>
            </p:sp>
            <p:sp>
              <p:nvSpPr>
                <p:cNvPr id="1006" name="Google Shape;1006;p58"/>
                <p:cNvSpPr txBox="1"/>
                <p:nvPr/>
              </p:nvSpPr>
              <p:spPr>
                <a:xfrm>
                  <a:off x="2524125" y="4188843"/>
                  <a:ext cx="1102800" cy="252000"/>
                </a:xfrm>
                <a:prstGeom prst="rect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200"/>
                    <a:buFont typeface="Arial"/>
                    <a:buNone/>
                  </a:pPr>
                  <a:r>
                    <a:rPr lang="en" sz="1200" b="0" i="0" u="none" strike="noStrike" cap="none">
                      <a:solidFill>
                        <a:srgbClr val="000000"/>
                      </a:solidFill>
                      <a:latin typeface="Roche Sans Light Light"/>
                      <a:ea typeface="Roche Sans Light Light"/>
                      <a:cs typeface="Roche Sans Light Light"/>
                      <a:sym typeface="Roche Sans Light"/>
                    </a:rPr>
                    <a:t>teal.code</a:t>
                  </a:r>
                  <a:endParaRPr sz="1200" b="0" i="0" u="none" strike="noStrike" cap="none">
                    <a:solidFill>
                      <a:srgbClr val="000000"/>
                    </a:solidFill>
                    <a:latin typeface="Roche Sans Light Light"/>
                    <a:ea typeface="Roche Sans Light Light"/>
                    <a:cs typeface="Roche Sans Light Light"/>
                    <a:sym typeface="Roche Sans Light"/>
                  </a:endParaRPr>
                </a:p>
              </p:txBody>
            </p:sp>
          </p:grpSp>
          <p:sp>
            <p:nvSpPr>
              <p:cNvPr id="1007" name="Google Shape;1007;p58"/>
              <p:cNvSpPr txBox="1"/>
              <p:nvPr/>
            </p:nvSpPr>
            <p:spPr>
              <a:xfrm>
                <a:off x="858476" y="3801619"/>
                <a:ext cx="1083000" cy="252000"/>
              </a:xfrm>
              <a:prstGeom prst="rect">
                <a:avLst/>
              </a:pr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lang="en" sz="1200" b="0" i="0" u="none" strike="noStrike" cap="none">
                    <a:solidFill>
                      <a:srgbClr val="000000"/>
                    </a:solidFill>
                    <a:latin typeface="Roche Sans Light Light"/>
                    <a:ea typeface="Roche Sans Light Light"/>
                    <a:cs typeface="Roche Sans Light Light"/>
                    <a:sym typeface="Roche Sans Light"/>
                  </a:rPr>
                  <a:t>teal.</a:t>
                </a:r>
                <a:r>
                  <a:rPr lang="en" sz="1200">
                    <a:latin typeface="Roche Sans Light Light"/>
                    <a:ea typeface="Roche Sans Light Light"/>
                    <a:cs typeface="Roche Sans Light Light"/>
                    <a:sym typeface="Roche Sans Light"/>
                  </a:rPr>
                  <a:t>slice</a:t>
                </a:r>
                <a:endParaRPr sz="12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endParaRPr>
              </a:p>
            </p:txBody>
          </p:sp>
        </p:grpSp>
      </p:grpSp>
      <p:grpSp>
        <p:nvGrpSpPr>
          <p:cNvPr id="1008" name="Google Shape;1008;p58"/>
          <p:cNvGrpSpPr/>
          <p:nvPr/>
        </p:nvGrpSpPr>
        <p:grpSpPr>
          <a:xfrm>
            <a:off x="3096067" y="2824594"/>
            <a:ext cx="1665432" cy="1098994"/>
            <a:chOff x="3096067" y="2824594"/>
            <a:chExt cx="1665432" cy="1098994"/>
          </a:xfrm>
        </p:grpSpPr>
        <p:cxnSp>
          <p:nvCxnSpPr>
            <p:cNvPr id="1009" name="Google Shape;1009;p58"/>
            <p:cNvCxnSpPr>
              <a:stCxn id="996" idx="3"/>
            </p:cNvCxnSpPr>
            <p:nvPr/>
          </p:nvCxnSpPr>
          <p:spPr>
            <a:xfrm rot="10800000" flipH="1">
              <a:off x="4361599" y="3540188"/>
              <a:ext cx="399900" cy="383400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EC4506"/>
              </a:solidFill>
              <a:prstDash val="solid"/>
              <a:round/>
              <a:headEnd type="none" w="sm" len="sm"/>
              <a:tailEnd type="triangle" w="sm" len="sm"/>
            </a:ln>
          </p:spPr>
        </p:cxnSp>
        <p:cxnSp>
          <p:nvCxnSpPr>
            <p:cNvPr id="1010" name="Google Shape;1010;p58"/>
            <p:cNvCxnSpPr>
              <a:endCxn id="984" idx="3"/>
            </p:cNvCxnSpPr>
            <p:nvPr/>
          </p:nvCxnSpPr>
          <p:spPr>
            <a:xfrm rot="10800000">
              <a:off x="3096067" y="2824594"/>
              <a:ext cx="1665300" cy="0"/>
            </a:xfrm>
            <a:prstGeom prst="straightConnector1">
              <a:avLst/>
            </a:prstGeom>
            <a:noFill/>
            <a:ln w="12700" cap="flat" cmpd="sng">
              <a:solidFill>
                <a:srgbClr val="EC4506"/>
              </a:solidFill>
              <a:prstDash val="solid"/>
              <a:round/>
              <a:headEnd type="none" w="sm" len="sm"/>
              <a:tailEnd type="triangle" w="sm" len="sm"/>
            </a:ln>
          </p:spPr>
        </p:cxnSp>
      </p:grpSp>
      <p:pic>
        <p:nvPicPr>
          <p:cNvPr id="1011" name="Google Shape;1011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4806" y="2671787"/>
            <a:ext cx="255150" cy="29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6" name="Google Shape;1016;p59"/>
          <p:cNvPicPr preferRelativeResize="0"/>
          <p:nvPr/>
        </p:nvPicPr>
        <p:blipFill rotWithShape="1">
          <a:blip r:embed="rId3">
            <a:alphaModFix/>
          </a:blip>
          <a:srcRect t="37723" b="37720"/>
          <a:stretch/>
        </p:blipFill>
        <p:spPr>
          <a:xfrm flipH="1">
            <a:off x="0" y="1448324"/>
            <a:ext cx="9144000" cy="1498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7" name="Google Shape;1017;p59"/>
          <p:cNvSpPr txBox="1">
            <a:spLocks noGrp="1"/>
          </p:cNvSpPr>
          <p:nvPr>
            <p:ph type="title" idx="4294967295"/>
          </p:nvPr>
        </p:nvSpPr>
        <p:spPr>
          <a:xfrm>
            <a:off x="571450" y="432675"/>
            <a:ext cx="743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</a:pPr>
            <a:r>
              <a:rPr lang="en"/>
              <a:t>Demo Apps via {teal} Gallery</a:t>
            </a:r>
            <a:endParaRPr/>
          </a:p>
        </p:txBody>
      </p:sp>
      <p:cxnSp>
        <p:nvCxnSpPr>
          <p:cNvPr id="1018" name="Google Shape;1018;p59"/>
          <p:cNvCxnSpPr/>
          <p:nvPr/>
        </p:nvCxnSpPr>
        <p:spPr>
          <a:xfrm rot="10800000">
            <a:off x="1021700" y="4451550"/>
            <a:ext cx="3591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19" name="Google Shape;1019;p59"/>
          <p:cNvSpPr/>
          <p:nvPr/>
        </p:nvSpPr>
        <p:spPr>
          <a:xfrm>
            <a:off x="1208425" y="1536225"/>
            <a:ext cx="7080300" cy="510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u="sng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https://insightsengineering.github.io/teal.gallery/demo.html</a:t>
            </a:r>
            <a:endParaRPr sz="1500" b="1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1020" name="Google Shape;1020;p59"/>
          <p:cNvGrpSpPr/>
          <p:nvPr/>
        </p:nvGrpSpPr>
        <p:grpSpPr>
          <a:xfrm>
            <a:off x="495325" y="4174800"/>
            <a:ext cx="553500" cy="553500"/>
            <a:chOff x="342925" y="4174800"/>
            <a:chExt cx="553500" cy="553500"/>
          </a:xfrm>
        </p:grpSpPr>
        <p:sp>
          <p:nvSpPr>
            <p:cNvPr id="1021" name="Google Shape;1021;p59"/>
            <p:cNvSpPr/>
            <p:nvPr/>
          </p:nvSpPr>
          <p:spPr>
            <a:xfrm>
              <a:off x="342925" y="4174800"/>
              <a:ext cx="553500" cy="553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22" name="Google Shape;1022;p59"/>
            <p:cNvGrpSpPr/>
            <p:nvPr/>
          </p:nvGrpSpPr>
          <p:grpSpPr>
            <a:xfrm>
              <a:off x="483030" y="4326821"/>
              <a:ext cx="273295" cy="249476"/>
              <a:chOff x="2678113" y="1465264"/>
              <a:chExt cx="346075" cy="315912"/>
            </a:xfrm>
          </p:grpSpPr>
          <p:sp>
            <p:nvSpPr>
              <p:cNvPr id="1023" name="Google Shape;1023;p59"/>
              <p:cNvSpPr/>
              <p:nvPr/>
            </p:nvSpPr>
            <p:spPr>
              <a:xfrm>
                <a:off x="2678113" y="1465264"/>
                <a:ext cx="346075" cy="271463"/>
              </a:xfrm>
              <a:custGeom>
                <a:avLst/>
                <a:gdLst/>
                <a:ahLst/>
                <a:cxnLst/>
                <a:rect l="l" t="t" r="r" b="b"/>
                <a:pathLst>
                  <a:path w="92" h="72" extrusionOk="0">
                    <a:moveTo>
                      <a:pt x="92" y="66"/>
                    </a:moveTo>
                    <a:cubicBezTo>
                      <a:pt x="92" y="69"/>
                      <a:pt x="89" y="72"/>
                      <a:pt x="86" y="72"/>
                    </a:cubicBezTo>
                    <a:cubicBezTo>
                      <a:pt x="6" y="72"/>
                      <a:pt x="6" y="72"/>
                      <a:pt x="6" y="72"/>
                    </a:cubicBezTo>
                    <a:cubicBezTo>
                      <a:pt x="3" y="72"/>
                      <a:pt x="0" y="69"/>
                      <a:pt x="0" y="6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9" y="0"/>
                      <a:pt x="92" y="3"/>
                      <a:pt x="92" y="6"/>
                    </a:cubicBezTo>
                    <a:lnTo>
                      <a:pt x="92" y="66"/>
                    </a:lnTo>
                    <a:close/>
                  </a:path>
                </a:pathLst>
              </a:custGeom>
              <a:noFill/>
              <a:ln w="12700" cap="rnd" cmpd="sng">
                <a:solidFill>
                  <a:srgbClr val="EEEEE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024" name="Google Shape;1024;p59"/>
              <p:cNvCxnSpPr/>
              <p:nvPr/>
            </p:nvCxnSpPr>
            <p:spPr>
              <a:xfrm>
                <a:off x="2744788" y="1781176"/>
                <a:ext cx="211200" cy="0"/>
              </a:xfrm>
              <a:prstGeom prst="straightConnector1">
                <a:avLst/>
              </a:prstGeom>
              <a:noFill/>
              <a:ln w="12700" cap="rnd" cmpd="sng">
                <a:solidFill>
                  <a:srgbClr val="EEEEEE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25" name="Google Shape;1025;p59"/>
              <p:cNvSpPr/>
              <p:nvPr/>
            </p:nvSpPr>
            <p:spPr>
              <a:xfrm>
                <a:off x="2798763" y="1736726"/>
                <a:ext cx="104775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66" h="28" extrusionOk="0">
                    <a:moveTo>
                      <a:pt x="66" y="28"/>
                    </a:moveTo>
                    <a:lnTo>
                      <a:pt x="0" y="28"/>
                    </a:lnTo>
                    <a:lnTo>
                      <a:pt x="9" y="0"/>
                    </a:lnTo>
                    <a:lnTo>
                      <a:pt x="56" y="0"/>
                    </a:lnTo>
                    <a:lnTo>
                      <a:pt x="66" y="28"/>
                    </a:lnTo>
                    <a:close/>
                  </a:path>
                </a:pathLst>
              </a:custGeom>
              <a:noFill/>
              <a:ln w="12700" cap="rnd" cmpd="sng">
                <a:solidFill>
                  <a:srgbClr val="EEEEE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6" name="Google Shape;1026;p59"/>
              <p:cNvSpPr/>
              <p:nvPr/>
            </p:nvSpPr>
            <p:spPr>
              <a:xfrm>
                <a:off x="2708276" y="1495426"/>
                <a:ext cx="285900" cy="180900"/>
              </a:xfrm>
              <a:prstGeom prst="rect">
                <a:avLst/>
              </a:prstGeom>
              <a:noFill/>
              <a:ln w="12700" cap="rnd" cmpd="sng">
                <a:solidFill>
                  <a:srgbClr val="EEEEE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7" name="Google Shape;1027;p59"/>
              <p:cNvSpPr/>
              <p:nvPr/>
            </p:nvSpPr>
            <p:spPr>
              <a:xfrm>
                <a:off x="2843213" y="1698626"/>
                <a:ext cx="14400" cy="15900"/>
              </a:xfrm>
              <a:prstGeom prst="ellipse">
                <a:avLst/>
              </a:prstGeom>
              <a:noFill/>
              <a:ln w="12700" cap="rnd" cmpd="sng">
                <a:solidFill>
                  <a:srgbClr val="EEEEE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028" name="Google Shape;1028;p59"/>
          <p:cNvSpPr/>
          <p:nvPr/>
        </p:nvSpPr>
        <p:spPr>
          <a:xfrm>
            <a:off x="1208425" y="2046525"/>
            <a:ext cx="4767000" cy="268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9" name="Google Shape;1029;p59"/>
          <p:cNvGrpSpPr/>
          <p:nvPr/>
        </p:nvGrpSpPr>
        <p:grpSpPr>
          <a:xfrm>
            <a:off x="1426109" y="2825975"/>
            <a:ext cx="4244179" cy="1649775"/>
            <a:chOff x="1578509" y="2444975"/>
            <a:chExt cx="4244179" cy="1649775"/>
          </a:xfrm>
        </p:grpSpPr>
        <p:grpSp>
          <p:nvGrpSpPr>
            <p:cNvPr id="1030" name="Google Shape;1030;p59"/>
            <p:cNvGrpSpPr/>
            <p:nvPr/>
          </p:nvGrpSpPr>
          <p:grpSpPr>
            <a:xfrm>
              <a:off x="1578540" y="2444975"/>
              <a:ext cx="4244010" cy="231000"/>
              <a:chOff x="4855140" y="2464023"/>
              <a:chExt cx="4244010" cy="231000"/>
            </a:xfrm>
          </p:grpSpPr>
          <p:sp>
            <p:nvSpPr>
              <p:cNvPr id="1031" name="Google Shape;1031;p59"/>
              <p:cNvSpPr txBox="1"/>
              <p:nvPr/>
            </p:nvSpPr>
            <p:spPr>
              <a:xfrm>
                <a:off x="5275950" y="2464023"/>
                <a:ext cx="3823200" cy="23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u="sng">
                    <a:solidFill>
                      <a:srgbClr val="FFFFFF"/>
                    </a:solidFill>
                    <a:latin typeface="Roche Sans"/>
                    <a:ea typeface="Roche Sans"/>
                    <a:cs typeface="Roche Sans"/>
                    <a:sym typeface="Roche Sans"/>
                    <a:hlinkClick r:id="rId5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Exploratory analysis on general data frames</a:t>
                </a:r>
                <a:endParaRPr sz="1500" i="0" u="none" strike="noStrike" cap="none">
                  <a:solidFill>
                    <a:srgbClr val="FFFFFF"/>
                  </a:solidFill>
                  <a:latin typeface="Roche Sans"/>
                  <a:ea typeface="Roche Sans"/>
                  <a:cs typeface="Roche Sans"/>
                  <a:sym typeface="Roche Sans"/>
                </a:endParaRPr>
              </a:p>
            </p:txBody>
          </p:sp>
          <p:grpSp>
            <p:nvGrpSpPr>
              <p:cNvPr id="1032" name="Google Shape;1032;p59"/>
              <p:cNvGrpSpPr/>
              <p:nvPr/>
            </p:nvGrpSpPr>
            <p:grpSpPr>
              <a:xfrm>
                <a:off x="4855140" y="2499750"/>
                <a:ext cx="144000" cy="144000"/>
                <a:chOff x="4855140" y="2499750"/>
                <a:chExt cx="144000" cy="144000"/>
              </a:xfrm>
            </p:grpSpPr>
            <p:sp>
              <p:nvSpPr>
                <p:cNvPr id="1033" name="Google Shape;1033;p59"/>
                <p:cNvSpPr/>
                <p:nvPr/>
              </p:nvSpPr>
              <p:spPr>
                <a:xfrm>
                  <a:off x="4855140" y="2499750"/>
                  <a:ext cx="144000" cy="1440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4" name="Google Shape;1034;p59"/>
                <p:cNvSpPr/>
                <p:nvPr/>
              </p:nvSpPr>
              <p:spPr>
                <a:xfrm>
                  <a:off x="4911545" y="2524851"/>
                  <a:ext cx="56406" cy="93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142" extrusionOk="0">
                      <a:moveTo>
                        <a:pt x="0" y="104"/>
                      </a:moveTo>
                      <a:lnTo>
                        <a:pt x="42" y="71"/>
                      </a:lnTo>
                      <a:lnTo>
                        <a:pt x="0" y="38"/>
                      </a:lnTo>
                      <a:lnTo>
                        <a:pt x="0" y="0"/>
                      </a:lnTo>
                      <a:lnTo>
                        <a:pt x="85" y="71"/>
                      </a:lnTo>
                      <a:lnTo>
                        <a:pt x="0" y="142"/>
                      </a:lnTo>
                      <a:lnTo>
                        <a:pt x="0" y="10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035" name="Google Shape;1035;p59"/>
            <p:cNvGrpSpPr/>
            <p:nvPr/>
          </p:nvGrpSpPr>
          <p:grpSpPr>
            <a:xfrm>
              <a:off x="1578509" y="3154375"/>
              <a:ext cx="4244179" cy="231000"/>
              <a:chOff x="4855109" y="2885524"/>
              <a:chExt cx="4244179" cy="231000"/>
            </a:xfrm>
          </p:grpSpPr>
          <p:sp>
            <p:nvSpPr>
              <p:cNvPr id="1036" name="Google Shape;1036;p59"/>
              <p:cNvSpPr txBox="1"/>
              <p:nvPr/>
            </p:nvSpPr>
            <p:spPr>
              <a:xfrm>
                <a:off x="5276088" y="2885524"/>
                <a:ext cx="3823200" cy="23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u="sng">
                    <a:solidFill>
                      <a:srgbClr val="FFFFFF"/>
                    </a:solidFill>
                    <a:latin typeface="Roche Sans"/>
                    <a:ea typeface="Roche Sans"/>
                    <a:cs typeface="Roche Sans"/>
                    <a:sym typeface="Roche Sans"/>
                    <a:hlinkClick r:id="rId6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Safety analysis on clinical trial data</a:t>
                </a:r>
                <a:endParaRPr sz="1500" i="0" u="none" strike="noStrike" cap="none">
                  <a:solidFill>
                    <a:srgbClr val="FFFFFF"/>
                  </a:solidFill>
                  <a:latin typeface="Roche Sans"/>
                  <a:ea typeface="Roche Sans"/>
                  <a:cs typeface="Roche Sans"/>
                  <a:sym typeface="Roche Sans"/>
                </a:endParaRPr>
              </a:p>
            </p:txBody>
          </p:sp>
          <p:grpSp>
            <p:nvGrpSpPr>
              <p:cNvPr id="1037" name="Google Shape;1037;p59"/>
              <p:cNvGrpSpPr/>
              <p:nvPr/>
            </p:nvGrpSpPr>
            <p:grpSpPr>
              <a:xfrm>
                <a:off x="4855109" y="2921270"/>
                <a:ext cx="143959" cy="144054"/>
                <a:chOff x="2678113" y="6181159"/>
                <a:chExt cx="344400" cy="346200"/>
              </a:xfrm>
            </p:grpSpPr>
            <p:sp>
              <p:nvSpPr>
                <p:cNvPr id="1038" name="Google Shape;1038;p59"/>
                <p:cNvSpPr/>
                <p:nvPr/>
              </p:nvSpPr>
              <p:spPr>
                <a:xfrm>
                  <a:off x="2678113" y="6181159"/>
                  <a:ext cx="344400" cy="3462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39" name="Google Shape;1039;p59"/>
                <p:cNvSpPr/>
                <p:nvPr/>
              </p:nvSpPr>
              <p:spPr>
                <a:xfrm>
                  <a:off x="2813050" y="6241484"/>
                  <a:ext cx="134938" cy="22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142" extrusionOk="0">
                      <a:moveTo>
                        <a:pt x="0" y="104"/>
                      </a:moveTo>
                      <a:lnTo>
                        <a:pt x="42" y="71"/>
                      </a:lnTo>
                      <a:lnTo>
                        <a:pt x="0" y="38"/>
                      </a:lnTo>
                      <a:lnTo>
                        <a:pt x="0" y="0"/>
                      </a:lnTo>
                      <a:lnTo>
                        <a:pt x="85" y="71"/>
                      </a:lnTo>
                      <a:lnTo>
                        <a:pt x="0" y="142"/>
                      </a:lnTo>
                      <a:lnTo>
                        <a:pt x="0" y="10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040" name="Google Shape;1040;p59"/>
            <p:cNvGrpSpPr/>
            <p:nvPr/>
          </p:nvGrpSpPr>
          <p:grpSpPr>
            <a:xfrm>
              <a:off x="1578509" y="3863750"/>
              <a:ext cx="4244041" cy="231000"/>
              <a:chOff x="4855109" y="3325734"/>
              <a:chExt cx="4244041" cy="231000"/>
            </a:xfrm>
          </p:grpSpPr>
          <p:sp>
            <p:nvSpPr>
              <p:cNvPr id="1041" name="Google Shape;1041;p59"/>
              <p:cNvSpPr txBox="1"/>
              <p:nvPr/>
            </p:nvSpPr>
            <p:spPr>
              <a:xfrm>
                <a:off x="5275950" y="3325734"/>
                <a:ext cx="3823200" cy="23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500" u="sng">
                    <a:solidFill>
                      <a:srgbClr val="FFFFFF"/>
                    </a:solidFill>
                    <a:latin typeface="Roche Sans"/>
                    <a:ea typeface="Roche Sans"/>
                    <a:cs typeface="Roche Sans"/>
                    <a:sym typeface="Roche Sans"/>
                    <a:hlinkClick r:id="rId7">
                      <a:extLst>
                        <a:ext uri="{A12FA001-AC4F-418D-AE19-62706E023703}">
                          <ahyp:hlinkClr xmlns:ahyp="http://schemas.microsoft.com/office/drawing/2018/hyperlinkcolor" val="tx"/>
                        </a:ext>
                      </a:extLst>
                    </a:hlinkClick>
                  </a:rPr>
                  <a:t>Efficacy analysis on clinical trial data</a:t>
                </a:r>
                <a:endParaRPr sz="1500" i="0" u="none" strike="noStrike" cap="none">
                  <a:solidFill>
                    <a:srgbClr val="FFFFFF"/>
                  </a:solidFill>
                  <a:latin typeface="Roche Sans"/>
                  <a:ea typeface="Roche Sans"/>
                  <a:cs typeface="Roche Sans"/>
                  <a:sym typeface="Roche Sans"/>
                </a:endParaRPr>
              </a:p>
            </p:txBody>
          </p:sp>
          <p:grpSp>
            <p:nvGrpSpPr>
              <p:cNvPr id="1042" name="Google Shape;1042;p59"/>
              <p:cNvGrpSpPr/>
              <p:nvPr/>
            </p:nvGrpSpPr>
            <p:grpSpPr>
              <a:xfrm>
                <a:off x="4855109" y="3361491"/>
                <a:ext cx="143959" cy="144054"/>
                <a:chOff x="2678113" y="5998030"/>
                <a:chExt cx="344400" cy="346200"/>
              </a:xfrm>
            </p:grpSpPr>
            <p:sp>
              <p:nvSpPr>
                <p:cNvPr id="1043" name="Google Shape;1043;p59"/>
                <p:cNvSpPr/>
                <p:nvPr/>
              </p:nvSpPr>
              <p:spPr>
                <a:xfrm>
                  <a:off x="2678113" y="5998030"/>
                  <a:ext cx="344400" cy="3462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4" name="Google Shape;1044;p59"/>
                <p:cNvSpPr/>
                <p:nvPr/>
              </p:nvSpPr>
              <p:spPr>
                <a:xfrm>
                  <a:off x="2813050" y="6058355"/>
                  <a:ext cx="134938" cy="225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142" extrusionOk="0">
                      <a:moveTo>
                        <a:pt x="0" y="104"/>
                      </a:moveTo>
                      <a:lnTo>
                        <a:pt x="42" y="71"/>
                      </a:lnTo>
                      <a:lnTo>
                        <a:pt x="0" y="38"/>
                      </a:lnTo>
                      <a:lnTo>
                        <a:pt x="0" y="0"/>
                      </a:lnTo>
                      <a:lnTo>
                        <a:pt x="85" y="71"/>
                      </a:lnTo>
                      <a:lnTo>
                        <a:pt x="0" y="142"/>
                      </a:lnTo>
                      <a:lnTo>
                        <a:pt x="0" y="10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cxnSp>
        <p:nvCxnSpPr>
          <p:cNvPr id="1045" name="Google Shape;1045;p59"/>
          <p:cNvCxnSpPr/>
          <p:nvPr/>
        </p:nvCxnSpPr>
        <p:spPr>
          <a:xfrm>
            <a:off x="1847075" y="4035875"/>
            <a:ext cx="3746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46" name="Google Shape;1046;p59"/>
          <p:cNvCxnSpPr/>
          <p:nvPr/>
        </p:nvCxnSpPr>
        <p:spPr>
          <a:xfrm>
            <a:off x="1847075" y="3326500"/>
            <a:ext cx="37467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47" name="Google Shape;1047;p59"/>
          <p:cNvSpPr txBox="1"/>
          <p:nvPr/>
        </p:nvSpPr>
        <p:spPr>
          <a:xfrm>
            <a:off x="1847075" y="2192575"/>
            <a:ext cx="30447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8DC8E8"/>
                </a:solidFill>
                <a:latin typeface="Roche Sans"/>
                <a:ea typeface="Roche Sans"/>
                <a:cs typeface="Roche Sans"/>
                <a:sym typeface="Roche Sans"/>
              </a:rPr>
              <a:t>Links on </a:t>
            </a:r>
            <a:r>
              <a:rPr lang="en" sz="1500" i="1">
                <a:solidFill>
                  <a:srgbClr val="8DC8E8"/>
                </a:solidFill>
                <a:latin typeface="Roche Sans"/>
                <a:ea typeface="Roche Sans"/>
                <a:cs typeface="Roche Sans"/>
                <a:sym typeface="Roche Sans"/>
              </a:rPr>
              <a:t>shinyapps.io</a:t>
            </a:r>
            <a:endParaRPr sz="1500" i="1" u="none" strike="noStrike" cap="none">
              <a:solidFill>
                <a:srgbClr val="8DC8E8"/>
              </a:solidFill>
              <a:latin typeface="Roche Sans"/>
              <a:ea typeface="Roche Sans"/>
              <a:cs typeface="Roche Sans"/>
              <a:sym typeface="Roche Sans"/>
            </a:endParaRPr>
          </a:p>
        </p:txBody>
      </p:sp>
      <p:grpSp>
        <p:nvGrpSpPr>
          <p:cNvPr id="1048" name="Google Shape;1048;p59"/>
          <p:cNvGrpSpPr/>
          <p:nvPr/>
        </p:nvGrpSpPr>
        <p:grpSpPr>
          <a:xfrm>
            <a:off x="5904197" y="2046525"/>
            <a:ext cx="2384838" cy="2685900"/>
            <a:chOff x="6009025" y="2046525"/>
            <a:chExt cx="2375100" cy="2685900"/>
          </a:xfrm>
        </p:grpSpPr>
        <p:sp>
          <p:nvSpPr>
            <p:cNvPr id="1049" name="Google Shape;1049;p59"/>
            <p:cNvSpPr/>
            <p:nvPr/>
          </p:nvSpPr>
          <p:spPr>
            <a:xfrm>
              <a:off x="6009025" y="2046525"/>
              <a:ext cx="2375100" cy="2685900"/>
            </a:xfrm>
            <a:prstGeom prst="rect">
              <a:avLst/>
            </a:prstGeom>
            <a:solidFill>
              <a:srgbClr val="0B41C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482FA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50" name="Google Shape;1050;p59"/>
            <p:cNvGrpSpPr/>
            <p:nvPr/>
          </p:nvGrpSpPr>
          <p:grpSpPr>
            <a:xfrm>
              <a:off x="6226709" y="2825975"/>
              <a:ext cx="1953541" cy="1634175"/>
              <a:chOff x="1578509" y="2597375"/>
              <a:chExt cx="1953541" cy="1634175"/>
            </a:xfrm>
          </p:grpSpPr>
          <p:grpSp>
            <p:nvGrpSpPr>
              <p:cNvPr id="1051" name="Google Shape;1051;p59"/>
              <p:cNvGrpSpPr/>
              <p:nvPr/>
            </p:nvGrpSpPr>
            <p:grpSpPr>
              <a:xfrm>
                <a:off x="1578540" y="2597375"/>
                <a:ext cx="1953510" cy="215400"/>
                <a:chOff x="4855140" y="2616423"/>
                <a:chExt cx="1953510" cy="215400"/>
              </a:xfrm>
            </p:grpSpPr>
            <p:sp>
              <p:nvSpPr>
                <p:cNvPr id="1052" name="Google Shape;1052;p59"/>
                <p:cNvSpPr txBox="1"/>
                <p:nvPr/>
              </p:nvSpPr>
              <p:spPr>
                <a:xfrm>
                  <a:off x="5275950" y="2616423"/>
                  <a:ext cx="1532700" cy="2154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FFFFFF"/>
                      </a:solidFill>
                      <a:latin typeface="Courier New"/>
                      <a:ea typeface="Courier New"/>
                      <a:cs typeface="Courier New"/>
                      <a:sym typeface="Courier New"/>
                    </a:rPr>
                    <a:t>“exploratory”</a:t>
                  </a:r>
                  <a:endParaRPr b="1" i="0" u="none" strike="noStrike" cap="none">
                    <a:solidFill>
                      <a:srgbClr val="FFFFFF"/>
                    </a:solidFill>
                    <a:latin typeface="Courier New"/>
                    <a:ea typeface="Courier New"/>
                    <a:cs typeface="Courier New"/>
                    <a:sym typeface="Courier New"/>
                  </a:endParaRPr>
                </a:p>
              </p:txBody>
            </p:sp>
            <p:grpSp>
              <p:nvGrpSpPr>
                <p:cNvPr id="1053" name="Google Shape;1053;p59"/>
                <p:cNvGrpSpPr/>
                <p:nvPr/>
              </p:nvGrpSpPr>
              <p:grpSpPr>
                <a:xfrm>
                  <a:off x="4855140" y="2652150"/>
                  <a:ext cx="144000" cy="144000"/>
                  <a:chOff x="4855140" y="2652150"/>
                  <a:chExt cx="144000" cy="144000"/>
                </a:xfrm>
              </p:grpSpPr>
              <p:sp>
                <p:nvSpPr>
                  <p:cNvPr id="1054" name="Google Shape;1054;p59"/>
                  <p:cNvSpPr/>
                  <p:nvPr/>
                </p:nvSpPr>
                <p:spPr>
                  <a:xfrm>
                    <a:off x="4855140" y="2652150"/>
                    <a:ext cx="144000" cy="144000"/>
                  </a:xfrm>
                  <a:prstGeom prst="ellipse">
                    <a:avLst/>
                  </a:prstGeom>
                  <a:solidFill>
                    <a:srgbClr val="1482FA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59"/>
                  <p:cNvSpPr/>
                  <p:nvPr/>
                </p:nvSpPr>
                <p:spPr>
                  <a:xfrm>
                    <a:off x="4911545" y="2677251"/>
                    <a:ext cx="56406" cy="937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" h="142" extrusionOk="0">
                        <a:moveTo>
                          <a:pt x="0" y="104"/>
                        </a:moveTo>
                        <a:lnTo>
                          <a:pt x="42" y="71"/>
                        </a:lnTo>
                        <a:lnTo>
                          <a:pt x="0" y="38"/>
                        </a:lnTo>
                        <a:lnTo>
                          <a:pt x="0" y="0"/>
                        </a:lnTo>
                        <a:lnTo>
                          <a:pt x="85" y="71"/>
                        </a:lnTo>
                        <a:lnTo>
                          <a:pt x="0" y="142"/>
                        </a:lnTo>
                        <a:lnTo>
                          <a:pt x="0" y="10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056" name="Google Shape;1056;p59"/>
              <p:cNvGrpSpPr/>
              <p:nvPr/>
            </p:nvGrpSpPr>
            <p:grpSpPr>
              <a:xfrm>
                <a:off x="1578509" y="3306775"/>
                <a:ext cx="1953541" cy="215400"/>
                <a:chOff x="4855109" y="3037924"/>
                <a:chExt cx="1953541" cy="215400"/>
              </a:xfrm>
            </p:grpSpPr>
            <p:sp>
              <p:nvSpPr>
                <p:cNvPr id="1057" name="Google Shape;1057;p59"/>
                <p:cNvSpPr txBox="1"/>
                <p:nvPr/>
              </p:nvSpPr>
              <p:spPr>
                <a:xfrm>
                  <a:off x="5275950" y="3037924"/>
                  <a:ext cx="1532700" cy="2154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FFFFFF"/>
                      </a:solidFill>
                      <a:latin typeface="Courier New"/>
                      <a:ea typeface="Courier New"/>
                      <a:cs typeface="Courier New"/>
                      <a:sym typeface="Courier New"/>
                    </a:rPr>
                    <a:t>“safety”</a:t>
                  </a:r>
                  <a:endParaRPr b="1" i="0" u="none" strike="noStrike" cap="none">
                    <a:solidFill>
                      <a:srgbClr val="FFFFFF"/>
                    </a:solidFill>
                    <a:latin typeface="Courier New"/>
                    <a:ea typeface="Courier New"/>
                    <a:cs typeface="Courier New"/>
                    <a:sym typeface="Courier New"/>
                  </a:endParaRPr>
                </a:p>
              </p:txBody>
            </p:sp>
            <p:grpSp>
              <p:nvGrpSpPr>
                <p:cNvPr id="1058" name="Google Shape;1058;p59"/>
                <p:cNvGrpSpPr/>
                <p:nvPr/>
              </p:nvGrpSpPr>
              <p:grpSpPr>
                <a:xfrm>
                  <a:off x="4855109" y="3073670"/>
                  <a:ext cx="143959" cy="144054"/>
                  <a:chOff x="2678113" y="6547417"/>
                  <a:chExt cx="344400" cy="346200"/>
                </a:xfrm>
              </p:grpSpPr>
              <p:sp>
                <p:nvSpPr>
                  <p:cNvPr id="1059" name="Google Shape;1059;p59"/>
                  <p:cNvSpPr/>
                  <p:nvPr/>
                </p:nvSpPr>
                <p:spPr>
                  <a:xfrm>
                    <a:off x="2678113" y="6547417"/>
                    <a:ext cx="344400" cy="346200"/>
                  </a:xfrm>
                  <a:prstGeom prst="ellipse">
                    <a:avLst/>
                  </a:prstGeom>
                  <a:solidFill>
                    <a:srgbClr val="1482FA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59"/>
                  <p:cNvSpPr/>
                  <p:nvPr/>
                </p:nvSpPr>
                <p:spPr>
                  <a:xfrm>
                    <a:off x="2813050" y="6607742"/>
                    <a:ext cx="134938" cy="225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" h="142" extrusionOk="0">
                        <a:moveTo>
                          <a:pt x="0" y="104"/>
                        </a:moveTo>
                        <a:lnTo>
                          <a:pt x="42" y="71"/>
                        </a:lnTo>
                        <a:lnTo>
                          <a:pt x="0" y="38"/>
                        </a:lnTo>
                        <a:lnTo>
                          <a:pt x="0" y="0"/>
                        </a:lnTo>
                        <a:lnTo>
                          <a:pt x="85" y="71"/>
                        </a:lnTo>
                        <a:lnTo>
                          <a:pt x="0" y="142"/>
                        </a:lnTo>
                        <a:lnTo>
                          <a:pt x="0" y="10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061" name="Google Shape;1061;p59"/>
              <p:cNvGrpSpPr/>
              <p:nvPr/>
            </p:nvGrpSpPr>
            <p:grpSpPr>
              <a:xfrm>
                <a:off x="1578509" y="4016150"/>
                <a:ext cx="1953541" cy="215400"/>
                <a:chOff x="4855109" y="3478134"/>
                <a:chExt cx="1953541" cy="215400"/>
              </a:xfrm>
            </p:grpSpPr>
            <p:sp>
              <p:nvSpPr>
                <p:cNvPr id="1062" name="Google Shape;1062;p59"/>
                <p:cNvSpPr txBox="1"/>
                <p:nvPr/>
              </p:nvSpPr>
              <p:spPr>
                <a:xfrm>
                  <a:off x="5275950" y="3478134"/>
                  <a:ext cx="1532700" cy="2154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0" tIns="0" rIns="0" bIns="0" anchor="t" anchorCtr="0">
                  <a:sp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b="1">
                      <a:solidFill>
                        <a:srgbClr val="FFFFFF"/>
                      </a:solidFill>
                      <a:latin typeface="Courier New"/>
                      <a:ea typeface="Courier New"/>
                      <a:cs typeface="Courier New"/>
                      <a:sym typeface="Courier New"/>
                    </a:rPr>
                    <a:t>“efficacy”</a:t>
                  </a:r>
                  <a:endParaRPr b="1" i="0" u="none" strike="noStrike" cap="none">
                    <a:solidFill>
                      <a:srgbClr val="FFFFFF"/>
                    </a:solidFill>
                    <a:latin typeface="Courier New"/>
                    <a:ea typeface="Courier New"/>
                    <a:cs typeface="Courier New"/>
                    <a:sym typeface="Courier New"/>
                  </a:endParaRPr>
                </a:p>
              </p:txBody>
            </p:sp>
            <p:grpSp>
              <p:nvGrpSpPr>
                <p:cNvPr id="1063" name="Google Shape;1063;p59"/>
                <p:cNvGrpSpPr/>
                <p:nvPr/>
              </p:nvGrpSpPr>
              <p:grpSpPr>
                <a:xfrm>
                  <a:off x="4855109" y="3513891"/>
                  <a:ext cx="143959" cy="144054"/>
                  <a:chOff x="2678113" y="6364288"/>
                  <a:chExt cx="344400" cy="346200"/>
                </a:xfrm>
              </p:grpSpPr>
              <p:sp>
                <p:nvSpPr>
                  <p:cNvPr id="1064" name="Google Shape;1064;p59"/>
                  <p:cNvSpPr/>
                  <p:nvPr/>
                </p:nvSpPr>
                <p:spPr>
                  <a:xfrm>
                    <a:off x="2678113" y="6364288"/>
                    <a:ext cx="344400" cy="346200"/>
                  </a:xfrm>
                  <a:prstGeom prst="ellipse">
                    <a:avLst/>
                  </a:prstGeom>
                  <a:solidFill>
                    <a:srgbClr val="1482FA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5" name="Google Shape;1065;p59"/>
                  <p:cNvSpPr/>
                  <p:nvPr/>
                </p:nvSpPr>
                <p:spPr>
                  <a:xfrm>
                    <a:off x="2813050" y="6424613"/>
                    <a:ext cx="134938" cy="225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5" h="142" extrusionOk="0">
                        <a:moveTo>
                          <a:pt x="0" y="104"/>
                        </a:moveTo>
                        <a:lnTo>
                          <a:pt x="42" y="71"/>
                        </a:lnTo>
                        <a:lnTo>
                          <a:pt x="0" y="38"/>
                        </a:lnTo>
                        <a:lnTo>
                          <a:pt x="0" y="0"/>
                        </a:lnTo>
                        <a:lnTo>
                          <a:pt x="85" y="71"/>
                        </a:lnTo>
                        <a:lnTo>
                          <a:pt x="0" y="142"/>
                        </a:lnTo>
                        <a:lnTo>
                          <a:pt x="0" y="104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t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FFFFFF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cxnSp>
          <p:nvCxnSpPr>
            <p:cNvPr id="1066" name="Google Shape;1066;p59"/>
            <p:cNvCxnSpPr/>
            <p:nvPr/>
          </p:nvCxnSpPr>
          <p:spPr>
            <a:xfrm>
              <a:off x="6647675" y="3326500"/>
              <a:ext cx="15327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7" name="Google Shape;1067;p59"/>
            <p:cNvCxnSpPr/>
            <p:nvPr/>
          </p:nvCxnSpPr>
          <p:spPr>
            <a:xfrm>
              <a:off x="6647675" y="4035875"/>
              <a:ext cx="1532700" cy="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8" name="Google Shape;1068;p59"/>
            <p:cNvSpPr txBox="1"/>
            <p:nvPr/>
          </p:nvSpPr>
          <p:spPr>
            <a:xfrm>
              <a:off x="6633150" y="2200375"/>
              <a:ext cx="15327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8DC8E8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APP_NAME</a:t>
              </a:r>
              <a:endParaRPr b="1" i="0" u="none" strike="noStrike" cap="none">
                <a:solidFill>
                  <a:srgbClr val="8DC8E8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3" name="Google Shape;1123;p64"/>
          <p:cNvCxnSpPr/>
          <p:nvPr/>
        </p:nvCxnSpPr>
        <p:spPr>
          <a:xfrm>
            <a:off x="1312128" y="3612169"/>
            <a:ext cx="3639300" cy="0"/>
          </a:xfrm>
          <a:prstGeom prst="straightConnector1">
            <a:avLst/>
          </a:prstGeom>
          <a:noFill/>
          <a:ln w="9525" cap="flat" cmpd="sng">
            <a:solidFill>
              <a:srgbClr val="EAEAE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24" name="Google Shape;1124;p64"/>
          <p:cNvCxnSpPr/>
          <p:nvPr/>
        </p:nvCxnSpPr>
        <p:spPr>
          <a:xfrm>
            <a:off x="1312128" y="2861459"/>
            <a:ext cx="3639300" cy="0"/>
          </a:xfrm>
          <a:prstGeom prst="straightConnector1">
            <a:avLst/>
          </a:prstGeom>
          <a:noFill/>
          <a:ln w="9525" cap="flat" cmpd="sng">
            <a:solidFill>
              <a:srgbClr val="EAEAE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25" name="Google Shape;1125;p64"/>
          <p:cNvCxnSpPr/>
          <p:nvPr/>
        </p:nvCxnSpPr>
        <p:spPr>
          <a:xfrm>
            <a:off x="1312128" y="2110749"/>
            <a:ext cx="3639300" cy="0"/>
          </a:xfrm>
          <a:prstGeom prst="straightConnector1">
            <a:avLst/>
          </a:prstGeom>
          <a:noFill/>
          <a:ln w="9525" cap="flat" cmpd="sng">
            <a:solidFill>
              <a:srgbClr val="EAEAE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26" name="Google Shape;1126;p64"/>
          <p:cNvSpPr txBox="1"/>
          <p:nvPr/>
        </p:nvSpPr>
        <p:spPr>
          <a:xfrm>
            <a:off x="1318259" y="1562100"/>
            <a:ext cx="2712600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{teal} is part of pharmaverse: </a:t>
            </a:r>
            <a:r>
              <a:rPr lang="en" sz="1400" b="0" i="0" u="sng" strike="noStrike" cap="none">
                <a:solidFill>
                  <a:schemeClr val="lt1"/>
                </a:solidFill>
                <a:latin typeface="Roche Sans Light Light"/>
                <a:ea typeface="Roche Sans Light Light"/>
                <a:cs typeface="Roche Sans Light Light"/>
                <a:sym typeface="Roche Sans Ligh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https://pharmaverse.org/</a:t>
            </a:r>
            <a:endParaRPr sz="1400" b="0" i="0" u="none" strike="noStrike" cap="none">
              <a:solidFill>
                <a:schemeClr val="lt1"/>
              </a:solidFill>
              <a:latin typeface="Roche Sans Light Light"/>
              <a:ea typeface="Roche Sans Light Light"/>
              <a:cs typeface="Roche Sans Light Light"/>
              <a:sym typeface="Roche Sans Light"/>
            </a:endParaRPr>
          </a:p>
        </p:txBody>
      </p:sp>
      <p:sp>
        <p:nvSpPr>
          <p:cNvPr id="1127" name="Google Shape;1127;p64"/>
          <p:cNvSpPr/>
          <p:nvPr/>
        </p:nvSpPr>
        <p:spPr>
          <a:xfrm>
            <a:off x="571450" y="1447394"/>
            <a:ext cx="576000" cy="576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8" name="Google Shape;1128;p6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9466" y="1595410"/>
            <a:ext cx="279969" cy="279969"/>
          </a:xfrm>
          <a:prstGeom prst="rect">
            <a:avLst/>
          </a:prstGeom>
          <a:noFill/>
          <a:ln>
            <a:noFill/>
          </a:ln>
        </p:spPr>
      </p:pic>
      <p:sp>
        <p:nvSpPr>
          <p:cNvPr id="1129" name="Google Shape;1129;p64"/>
          <p:cNvSpPr txBox="1"/>
          <p:nvPr/>
        </p:nvSpPr>
        <p:spPr>
          <a:xfrm>
            <a:off x="1318259" y="2312810"/>
            <a:ext cx="2712600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More information about support: </a:t>
            </a:r>
            <a:r>
              <a:rPr lang="en" sz="1400" b="0" i="0" u="sng" strike="noStrike" cap="none">
                <a:solidFill>
                  <a:schemeClr val="lt1"/>
                </a:solidFill>
                <a:latin typeface="Roche Sans Light Light"/>
                <a:ea typeface="Roche Sans Light Light"/>
                <a:cs typeface="Roche Sans Light Light"/>
                <a:sym typeface="Roche Sans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https://pharmaverse.org/support/</a:t>
            </a:r>
            <a:r>
              <a:rPr lang="en" sz="1400" b="0" i="0" u="none" strike="noStrike" cap="none">
                <a:solidFill>
                  <a:schemeClr val="lt1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  </a:t>
            </a:r>
            <a:endParaRPr/>
          </a:p>
        </p:txBody>
      </p:sp>
      <p:grpSp>
        <p:nvGrpSpPr>
          <p:cNvPr id="1130" name="Google Shape;1130;p64"/>
          <p:cNvGrpSpPr/>
          <p:nvPr/>
        </p:nvGrpSpPr>
        <p:grpSpPr>
          <a:xfrm>
            <a:off x="571450" y="2198104"/>
            <a:ext cx="576000" cy="576000"/>
            <a:chOff x="571450" y="2206511"/>
            <a:chExt cx="576000" cy="576000"/>
          </a:xfrm>
        </p:grpSpPr>
        <p:sp>
          <p:nvSpPr>
            <p:cNvPr id="1131" name="Google Shape;1131;p64"/>
            <p:cNvSpPr/>
            <p:nvPr/>
          </p:nvSpPr>
          <p:spPr>
            <a:xfrm>
              <a:off x="571450" y="2206511"/>
              <a:ext cx="576000" cy="57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32" name="Google Shape;1132;p64" descr="Information outline"/>
            <p:cNvGrpSpPr/>
            <p:nvPr/>
          </p:nvGrpSpPr>
          <p:grpSpPr>
            <a:xfrm>
              <a:off x="701699" y="2336772"/>
              <a:ext cx="315446" cy="315446"/>
              <a:chOff x="4210050" y="2209800"/>
              <a:chExt cx="723499" cy="723499"/>
            </a:xfrm>
          </p:grpSpPr>
          <p:sp>
            <p:nvSpPr>
              <p:cNvPr id="1133" name="Google Shape;1133;p64"/>
              <p:cNvSpPr/>
              <p:nvPr/>
            </p:nvSpPr>
            <p:spPr>
              <a:xfrm>
                <a:off x="4210050" y="2209800"/>
                <a:ext cx="723499" cy="723499"/>
              </a:xfrm>
              <a:custGeom>
                <a:avLst/>
                <a:gdLst/>
                <a:ahLst/>
                <a:cxnLst/>
                <a:rect l="l" t="t" r="r" b="b"/>
                <a:pathLst>
                  <a:path w="723499" h="723499" extrusionOk="0">
                    <a:moveTo>
                      <a:pt x="361750" y="0"/>
                    </a:moveTo>
                    <a:cubicBezTo>
                      <a:pt x="161961" y="0"/>
                      <a:pt x="0" y="161961"/>
                      <a:pt x="0" y="361750"/>
                    </a:cubicBezTo>
                    <a:cubicBezTo>
                      <a:pt x="0" y="561539"/>
                      <a:pt x="161961" y="723500"/>
                      <a:pt x="361750" y="723500"/>
                    </a:cubicBezTo>
                    <a:cubicBezTo>
                      <a:pt x="561539" y="723500"/>
                      <a:pt x="723500" y="561539"/>
                      <a:pt x="723500" y="361750"/>
                    </a:cubicBezTo>
                    <a:cubicBezTo>
                      <a:pt x="723590" y="162051"/>
                      <a:pt x="561773" y="90"/>
                      <a:pt x="362074" y="0"/>
                    </a:cubicBezTo>
                    <a:cubicBezTo>
                      <a:pt x="361966" y="0"/>
                      <a:pt x="361858" y="0"/>
                      <a:pt x="361750" y="0"/>
                    </a:cubicBezTo>
                    <a:close/>
                    <a:moveTo>
                      <a:pt x="361750" y="704450"/>
                    </a:moveTo>
                    <a:cubicBezTo>
                      <a:pt x="172482" y="704450"/>
                      <a:pt x="19050" y="551018"/>
                      <a:pt x="19050" y="361750"/>
                    </a:cubicBezTo>
                    <a:cubicBezTo>
                      <a:pt x="19050" y="172482"/>
                      <a:pt x="172482" y="19050"/>
                      <a:pt x="361750" y="19050"/>
                    </a:cubicBezTo>
                    <a:cubicBezTo>
                      <a:pt x="551018" y="19050"/>
                      <a:pt x="704450" y="172482"/>
                      <a:pt x="704450" y="361750"/>
                    </a:cubicBezTo>
                    <a:cubicBezTo>
                      <a:pt x="704235" y="550929"/>
                      <a:pt x="550929" y="704235"/>
                      <a:pt x="361750" y="7044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64"/>
              <p:cNvSpPr/>
              <p:nvPr/>
            </p:nvSpPr>
            <p:spPr>
              <a:xfrm>
                <a:off x="4495800" y="2447925"/>
                <a:ext cx="152400" cy="3238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323850" extrusionOk="0">
                    <a:moveTo>
                      <a:pt x="85725" y="0"/>
                    </a:moveTo>
                    <a:lnTo>
                      <a:pt x="9525" y="0"/>
                    </a:lnTo>
                    <a:lnTo>
                      <a:pt x="9525" y="19050"/>
                    </a:lnTo>
                    <a:lnTo>
                      <a:pt x="66675" y="19050"/>
                    </a:lnTo>
                    <a:lnTo>
                      <a:pt x="66675" y="304800"/>
                    </a:lnTo>
                    <a:lnTo>
                      <a:pt x="0" y="304800"/>
                    </a:lnTo>
                    <a:lnTo>
                      <a:pt x="0" y="323850"/>
                    </a:lnTo>
                    <a:lnTo>
                      <a:pt x="152400" y="323850"/>
                    </a:lnTo>
                    <a:lnTo>
                      <a:pt x="152400" y="304800"/>
                    </a:lnTo>
                    <a:lnTo>
                      <a:pt x="85725" y="304800"/>
                    </a:lnTo>
                    <a:lnTo>
                      <a:pt x="8572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64"/>
              <p:cNvSpPr/>
              <p:nvPr/>
            </p:nvSpPr>
            <p:spPr>
              <a:xfrm>
                <a:off x="4539272" y="2345531"/>
                <a:ext cx="42862" cy="42862"/>
              </a:xfrm>
              <a:custGeom>
                <a:avLst/>
                <a:gdLst/>
                <a:ahLst/>
                <a:cxnLst/>
                <a:rect l="l" t="t" r="r" b="b"/>
                <a:pathLst>
                  <a:path w="42862" h="42862" extrusionOk="0">
                    <a:moveTo>
                      <a:pt x="42862" y="21431"/>
                    </a:moveTo>
                    <a:cubicBezTo>
                      <a:pt x="42862" y="33267"/>
                      <a:pt x="33267" y="42863"/>
                      <a:pt x="21431" y="42863"/>
                    </a:cubicBezTo>
                    <a:cubicBezTo>
                      <a:pt x="9595" y="42863"/>
                      <a:pt x="0" y="33267"/>
                      <a:pt x="0" y="21431"/>
                    </a:cubicBezTo>
                    <a:cubicBezTo>
                      <a:pt x="0" y="9595"/>
                      <a:pt x="9595" y="0"/>
                      <a:pt x="21431" y="0"/>
                    </a:cubicBezTo>
                    <a:cubicBezTo>
                      <a:pt x="33267" y="0"/>
                      <a:pt x="42862" y="9595"/>
                      <a:pt x="42862" y="2143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36" name="Google Shape;1136;p64"/>
          <p:cNvSpPr txBox="1"/>
          <p:nvPr/>
        </p:nvSpPr>
        <p:spPr>
          <a:xfrm>
            <a:off x="1318259" y="3063520"/>
            <a:ext cx="2712600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Slack channel </a:t>
            </a:r>
            <a:r>
              <a:rPr lang="en" sz="1400" b="0" i="1" u="sng" strike="noStrike" cap="none">
                <a:solidFill>
                  <a:schemeClr val="lt1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#teal</a:t>
            </a:r>
            <a:r>
              <a:rPr lang="en" sz="1400" b="0" i="0" u="none" strike="noStrike" cap="none">
                <a:solidFill>
                  <a:schemeClr val="lt1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 </a:t>
            </a:r>
            <a: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under </a:t>
            </a:r>
            <a:r>
              <a:rPr lang="en" sz="1400" b="0" i="0" u="none" strike="noStrike" cap="none">
                <a:solidFill>
                  <a:schemeClr val="lt1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pharmaverse</a:t>
            </a:r>
            <a: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 workspace</a:t>
            </a:r>
            <a:endParaRPr/>
          </a:p>
        </p:txBody>
      </p:sp>
      <p:grpSp>
        <p:nvGrpSpPr>
          <p:cNvPr id="1137" name="Google Shape;1137;p64"/>
          <p:cNvGrpSpPr/>
          <p:nvPr/>
        </p:nvGrpSpPr>
        <p:grpSpPr>
          <a:xfrm>
            <a:off x="571450" y="2948814"/>
            <a:ext cx="576000" cy="576000"/>
            <a:chOff x="571450" y="3025284"/>
            <a:chExt cx="576000" cy="576000"/>
          </a:xfrm>
        </p:grpSpPr>
        <p:sp>
          <p:nvSpPr>
            <p:cNvPr id="1138" name="Google Shape;1138;p64"/>
            <p:cNvSpPr/>
            <p:nvPr/>
          </p:nvSpPr>
          <p:spPr>
            <a:xfrm>
              <a:off x="571450" y="3025284"/>
              <a:ext cx="576000" cy="576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39" name="Google Shape;1139;p64"/>
            <p:cNvGrpSpPr/>
            <p:nvPr/>
          </p:nvGrpSpPr>
          <p:grpSpPr>
            <a:xfrm>
              <a:off x="702380" y="3165536"/>
              <a:ext cx="314928" cy="314928"/>
              <a:chOff x="7726363" y="3652838"/>
              <a:chExt cx="346075" cy="346075"/>
            </a:xfrm>
          </p:grpSpPr>
          <p:cxnSp>
            <p:nvCxnSpPr>
              <p:cNvPr id="1140" name="Google Shape;1140;p64"/>
              <p:cNvCxnSpPr/>
              <p:nvPr/>
            </p:nvCxnSpPr>
            <p:spPr>
              <a:xfrm>
                <a:off x="7726363" y="3713163"/>
                <a:ext cx="300000" cy="0"/>
              </a:xfrm>
              <a:prstGeom prst="straightConnector1">
                <a:avLst/>
              </a:prstGeom>
              <a:noFill/>
              <a:ln w="127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141" name="Google Shape;1141;p64"/>
              <p:cNvSpPr/>
              <p:nvPr/>
            </p:nvSpPr>
            <p:spPr>
              <a:xfrm>
                <a:off x="7764463" y="3676651"/>
                <a:ext cx="14400" cy="14400"/>
              </a:xfrm>
              <a:prstGeom prst="ellipse">
                <a:avLst/>
              </a:prstGeom>
              <a:solidFill>
                <a:srgbClr val="FFFFFF"/>
              </a:solidFill>
              <a:ln w="127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2" name="Google Shape;1142;p64"/>
              <p:cNvSpPr/>
              <p:nvPr/>
            </p:nvSpPr>
            <p:spPr>
              <a:xfrm>
                <a:off x="7794626" y="3676651"/>
                <a:ext cx="14400" cy="14400"/>
              </a:xfrm>
              <a:prstGeom prst="ellipse">
                <a:avLst/>
              </a:prstGeom>
              <a:solidFill>
                <a:srgbClr val="FFFFFF"/>
              </a:solidFill>
              <a:ln w="127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3" name="Google Shape;1143;p64"/>
              <p:cNvSpPr/>
              <p:nvPr/>
            </p:nvSpPr>
            <p:spPr>
              <a:xfrm>
                <a:off x="7824788" y="3676651"/>
                <a:ext cx="14400" cy="14400"/>
              </a:xfrm>
              <a:prstGeom prst="ellipse">
                <a:avLst/>
              </a:prstGeom>
              <a:solidFill>
                <a:srgbClr val="FFFFFF"/>
              </a:solidFill>
              <a:ln w="127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4" name="Google Shape;1144;p64"/>
              <p:cNvSpPr/>
              <p:nvPr/>
            </p:nvSpPr>
            <p:spPr>
              <a:xfrm>
                <a:off x="7726363" y="3652838"/>
                <a:ext cx="300038" cy="241300"/>
              </a:xfrm>
              <a:custGeom>
                <a:avLst/>
                <a:gdLst/>
                <a:ahLst/>
                <a:cxnLst/>
                <a:rect l="l" t="t" r="r" b="b"/>
                <a:pathLst>
                  <a:path w="80" h="64" extrusionOk="0">
                    <a:moveTo>
                      <a:pt x="36" y="64"/>
                    </a:moveTo>
                    <a:cubicBezTo>
                      <a:pt x="8" y="64"/>
                      <a:pt x="8" y="64"/>
                      <a:pt x="8" y="64"/>
                    </a:cubicBezTo>
                    <a:cubicBezTo>
                      <a:pt x="4" y="64"/>
                      <a:pt x="0" y="60"/>
                      <a:pt x="0" y="5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4" y="0"/>
                      <a:pt x="8" y="0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76" y="0"/>
                      <a:pt x="80" y="4"/>
                      <a:pt x="80" y="8"/>
                    </a:cubicBezTo>
                    <a:cubicBezTo>
                      <a:pt x="80" y="40"/>
                      <a:pt x="80" y="40"/>
                      <a:pt x="80" y="40"/>
                    </a:cubicBezTo>
                  </a:path>
                </a:pathLst>
              </a:custGeom>
              <a:noFill/>
              <a:ln w="127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5" name="Google Shape;1145;p64"/>
              <p:cNvSpPr/>
              <p:nvPr/>
            </p:nvSpPr>
            <p:spPr>
              <a:xfrm>
                <a:off x="7907338" y="3833813"/>
                <a:ext cx="165100" cy="16510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104" extrusionOk="0">
                    <a:moveTo>
                      <a:pt x="33" y="95"/>
                    </a:moveTo>
                    <a:lnTo>
                      <a:pt x="0" y="104"/>
                    </a:lnTo>
                    <a:lnTo>
                      <a:pt x="9" y="71"/>
                    </a:lnTo>
                    <a:lnTo>
                      <a:pt x="80" y="0"/>
                    </a:lnTo>
                    <a:lnTo>
                      <a:pt x="104" y="24"/>
                    </a:lnTo>
                    <a:lnTo>
                      <a:pt x="33" y="95"/>
                    </a:lnTo>
                    <a:close/>
                  </a:path>
                </a:pathLst>
              </a:custGeom>
              <a:noFill/>
              <a:ln w="127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46" name="Google Shape;1146;p64"/>
              <p:cNvCxnSpPr/>
              <p:nvPr/>
            </p:nvCxnSpPr>
            <p:spPr>
              <a:xfrm>
                <a:off x="8004176" y="3863976"/>
                <a:ext cx="38100" cy="38100"/>
              </a:xfrm>
              <a:prstGeom prst="straightConnector1">
                <a:avLst/>
              </a:prstGeom>
              <a:noFill/>
              <a:ln w="1270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147" name="Google Shape;1147;p64"/>
              <p:cNvCxnSpPr/>
              <p:nvPr/>
            </p:nvCxnSpPr>
            <p:spPr>
              <a:xfrm>
                <a:off x="7921626" y="3946526"/>
                <a:ext cx="38100" cy="38100"/>
              </a:xfrm>
              <a:prstGeom prst="straightConnector1">
                <a:avLst/>
              </a:prstGeom>
              <a:noFill/>
              <a:ln w="12700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sp>
        <p:nvSpPr>
          <p:cNvPr id="1148" name="Google Shape;1148;p64"/>
          <p:cNvSpPr txBox="1"/>
          <p:nvPr/>
        </p:nvSpPr>
        <p:spPr>
          <a:xfrm>
            <a:off x="1319536" y="3814230"/>
            <a:ext cx="2787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Upcoming course on Coursera </a:t>
            </a:r>
            <a:b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</a:br>
            <a: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“</a:t>
            </a:r>
            <a:r>
              <a:rPr lang="en" sz="1400" b="0" i="1" u="none" strike="noStrike" cap="none">
                <a:solidFill>
                  <a:schemeClr val="lt1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Hands On Clinical Reporting Using R</a:t>
            </a:r>
            <a: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”</a:t>
            </a:r>
            <a:b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</a:br>
            <a: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in Q</a:t>
            </a:r>
            <a:r>
              <a:rPr lang="en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4</a:t>
            </a:r>
            <a:r>
              <a:rPr lang="en" sz="1400" b="0" i="0" u="none" strike="noStrike" cap="none">
                <a:solidFill>
                  <a:srgbClr val="1C1C1C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 2023</a:t>
            </a:r>
            <a:endParaRPr sz="1400" b="0" i="0" u="none" strike="noStrike" cap="none">
              <a:solidFill>
                <a:srgbClr val="1C1C1C"/>
              </a:solidFill>
              <a:latin typeface="Roche Sans Light Light"/>
              <a:ea typeface="Roche Sans Light Light"/>
              <a:cs typeface="Roche Sans Light Light"/>
              <a:sym typeface="Roche Sans Light"/>
            </a:endParaRPr>
          </a:p>
        </p:txBody>
      </p:sp>
      <p:sp>
        <p:nvSpPr>
          <p:cNvPr id="1149" name="Google Shape;1149;p64"/>
          <p:cNvSpPr/>
          <p:nvPr/>
        </p:nvSpPr>
        <p:spPr>
          <a:xfrm>
            <a:off x="571450" y="3814230"/>
            <a:ext cx="576000" cy="5760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0" name="Google Shape;1150;p64"/>
          <p:cNvGrpSpPr/>
          <p:nvPr/>
        </p:nvGrpSpPr>
        <p:grpSpPr>
          <a:xfrm>
            <a:off x="723212" y="3964741"/>
            <a:ext cx="272421" cy="275040"/>
            <a:chOff x="4841875" y="3619500"/>
            <a:chExt cx="344488" cy="347800"/>
          </a:xfrm>
        </p:grpSpPr>
        <p:sp>
          <p:nvSpPr>
            <p:cNvPr id="1151" name="Google Shape;1151;p64"/>
            <p:cNvSpPr/>
            <p:nvPr/>
          </p:nvSpPr>
          <p:spPr>
            <a:xfrm>
              <a:off x="4841875" y="3860800"/>
              <a:ext cx="60300" cy="106500"/>
            </a:xfrm>
            <a:prstGeom prst="rect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64"/>
            <p:cNvSpPr/>
            <p:nvPr/>
          </p:nvSpPr>
          <p:spPr>
            <a:xfrm>
              <a:off x="4902200" y="3906838"/>
              <a:ext cx="255588" cy="46038"/>
            </a:xfrm>
            <a:custGeom>
              <a:avLst/>
              <a:gdLst/>
              <a:ahLst/>
              <a:cxnLst/>
              <a:rect l="l" t="t" r="r" b="b"/>
              <a:pathLst>
                <a:path w="68" h="12" extrusionOk="0">
                  <a:moveTo>
                    <a:pt x="0" y="12"/>
                  </a:moveTo>
                  <a:cubicBezTo>
                    <a:pt x="68" y="12"/>
                    <a:pt x="68" y="12"/>
                    <a:pt x="68" y="12"/>
                  </a:cubicBezTo>
                  <a:cubicBezTo>
                    <a:pt x="68" y="6"/>
                    <a:pt x="54" y="0"/>
                    <a:pt x="38" y="0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64"/>
            <p:cNvSpPr/>
            <p:nvPr/>
          </p:nvSpPr>
          <p:spPr>
            <a:xfrm>
              <a:off x="4902200" y="3876675"/>
              <a:ext cx="112713" cy="30163"/>
            </a:xfrm>
            <a:custGeom>
              <a:avLst/>
              <a:gdLst/>
              <a:ahLst/>
              <a:cxnLst/>
              <a:rect l="l" t="t" r="r" b="b"/>
              <a:pathLst>
                <a:path w="30" h="8" extrusionOk="0">
                  <a:moveTo>
                    <a:pt x="0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23" y="0"/>
                    <a:pt x="28" y="6"/>
                    <a:pt x="30" y="8"/>
                  </a:cubicBezTo>
                </a:path>
              </a:pathLst>
            </a:cu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64"/>
            <p:cNvSpPr/>
            <p:nvPr/>
          </p:nvSpPr>
          <p:spPr>
            <a:xfrm>
              <a:off x="5037138" y="3687763"/>
              <a:ext cx="74613" cy="82550"/>
            </a:xfrm>
            <a:custGeom>
              <a:avLst/>
              <a:gdLst/>
              <a:ahLst/>
              <a:cxnLst/>
              <a:rect l="l" t="t" r="r" b="b"/>
              <a:pathLst>
                <a:path w="47" h="52" extrusionOk="0">
                  <a:moveTo>
                    <a:pt x="0" y="0"/>
                  </a:moveTo>
                  <a:lnTo>
                    <a:pt x="0" y="52"/>
                  </a:lnTo>
                  <a:lnTo>
                    <a:pt x="47" y="52"/>
                  </a:ln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64"/>
            <p:cNvSpPr/>
            <p:nvPr/>
          </p:nvSpPr>
          <p:spPr>
            <a:xfrm>
              <a:off x="4902200" y="3619500"/>
              <a:ext cx="284163" cy="260350"/>
            </a:xfrm>
            <a:custGeom>
              <a:avLst/>
              <a:gdLst/>
              <a:ahLst/>
              <a:cxnLst/>
              <a:rect l="l" t="t" r="r" b="b"/>
              <a:pathLst>
                <a:path w="76" h="69" extrusionOk="0">
                  <a:moveTo>
                    <a:pt x="2" y="50"/>
                  </a:moveTo>
                  <a:cubicBezTo>
                    <a:pt x="1" y="46"/>
                    <a:pt x="0" y="42"/>
                    <a:pt x="0" y="38"/>
                  </a:cubicBezTo>
                  <a:cubicBezTo>
                    <a:pt x="0" y="17"/>
                    <a:pt x="17" y="0"/>
                    <a:pt x="38" y="0"/>
                  </a:cubicBezTo>
                  <a:cubicBezTo>
                    <a:pt x="59" y="0"/>
                    <a:pt x="76" y="17"/>
                    <a:pt x="76" y="38"/>
                  </a:cubicBezTo>
                  <a:cubicBezTo>
                    <a:pt x="76" y="51"/>
                    <a:pt x="70" y="62"/>
                    <a:pt x="60" y="69"/>
                  </a:cubicBezTo>
                </a:path>
              </a:pathLst>
            </a:custGeom>
            <a:noFill/>
            <a:ln w="127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56" name="Google Shape;1156;p64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</a:pPr>
            <a:r>
              <a:rPr lang="en"/>
              <a:t>Additional Resources</a:t>
            </a:r>
            <a:endParaRPr/>
          </a:p>
        </p:txBody>
      </p:sp>
      <p:grpSp>
        <p:nvGrpSpPr>
          <p:cNvPr id="1157" name="Google Shape;1157;p64"/>
          <p:cNvGrpSpPr/>
          <p:nvPr/>
        </p:nvGrpSpPr>
        <p:grpSpPr>
          <a:xfrm>
            <a:off x="3787529" y="1256700"/>
            <a:ext cx="5356472" cy="3474716"/>
            <a:chOff x="3787529" y="1256700"/>
            <a:chExt cx="5356472" cy="3474716"/>
          </a:xfrm>
        </p:grpSpPr>
        <p:pic>
          <p:nvPicPr>
            <p:cNvPr id="1158" name="Google Shape;1158;p64" descr="A black screen with a white background&#10;&#10;Description automatically generated with low confidence"/>
            <p:cNvPicPr preferRelativeResize="0"/>
            <p:nvPr/>
          </p:nvPicPr>
          <p:blipFill rotWithShape="1">
            <a:blip r:embed="rId6">
              <a:alphaModFix/>
            </a:blip>
            <a:srcRect l="3714" r="12993"/>
            <a:stretch/>
          </p:blipFill>
          <p:spPr>
            <a:xfrm>
              <a:off x="3787529" y="1256700"/>
              <a:ext cx="5356469" cy="34747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59" name="Google Shape;1159;p64"/>
            <p:cNvSpPr/>
            <p:nvPr/>
          </p:nvSpPr>
          <p:spPr>
            <a:xfrm>
              <a:off x="4314825" y="1448325"/>
              <a:ext cx="4829100" cy="2941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160" name="Google Shape;1160;p64"/>
            <p:cNvPicPr preferRelativeResize="0"/>
            <p:nvPr/>
          </p:nvPicPr>
          <p:blipFill rotWithShape="1">
            <a:blip r:embed="rId7">
              <a:alphaModFix/>
            </a:blip>
            <a:srcRect l="3311" r="2081" b="58682"/>
            <a:stretch/>
          </p:blipFill>
          <p:spPr>
            <a:xfrm>
              <a:off x="4314825" y="1448325"/>
              <a:ext cx="4829176" cy="8853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61" name="Google Shape;1161;p64"/>
            <p:cNvPicPr preferRelativeResize="0"/>
            <p:nvPr/>
          </p:nvPicPr>
          <p:blipFill rotWithShape="1">
            <a:blip r:embed="rId7">
              <a:alphaModFix/>
            </a:blip>
            <a:srcRect l="3396" t="41782" r="1996" b="1816"/>
            <a:stretch/>
          </p:blipFill>
          <p:spPr>
            <a:xfrm>
              <a:off x="4314825" y="2525250"/>
              <a:ext cx="4829176" cy="12085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6" name="Google Shape;1166;p65" descr="A picture containing person, people, group, gea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18470" t="4461" r="4505"/>
          <a:stretch/>
        </p:blipFill>
        <p:spPr>
          <a:xfrm>
            <a:off x="0" y="1448324"/>
            <a:ext cx="3971926" cy="3284013"/>
          </a:xfrm>
          <a:prstGeom prst="rect">
            <a:avLst/>
          </a:prstGeom>
          <a:noFill/>
          <a:ln>
            <a:noFill/>
          </a:ln>
        </p:spPr>
      </p:pic>
      <p:sp>
        <p:nvSpPr>
          <p:cNvPr id="1167" name="Google Shape;1167;p65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</a:pPr>
            <a:r>
              <a:rPr lang="en"/>
              <a:t>Collaborating on {teal}</a:t>
            </a:r>
            <a:endParaRPr/>
          </a:p>
        </p:txBody>
      </p:sp>
      <p:grpSp>
        <p:nvGrpSpPr>
          <p:cNvPr id="1168" name="Google Shape;1168;p65"/>
          <p:cNvGrpSpPr/>
          <p:nvPr/>
        </p:nvGrpSpPr>
        <p:grpSpPr>
          <a:xfrm>
            <a:off x="3656035" y="1613764"/>
            <a:ext cx="563100" cy="563100"/>
            <a:chOff x="3656035" y="1613764"/>
            <a:chExt cx="563100" cy="563100"/>
          </a:xfrm>
        </p:grpSpPr>
        <p:sp>
          <p:nvSpPr>
            <p:cNvPr id="1169" name="Google Shape;1169;p65"/>
            <p:cNvSpPr/>
            <p:nvPr/>
          </p:nvSpPr>
          <p:spPr>
            <a:xfrm>
              <a:off x="3656035" y="1613764"/>
              <a:ext cx="563100" cy="56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70" name="Google Shape;1170;p65"/>
            <p:cNvGrpSpPr/>
            <p:nvPr/>
          </p:nvGrpSpPr>
          <p:grpSpPr>
            <a:xfrm>
              <a:off x="3792582" y="1749404"/>
              <a:ext cx="290846" cy="292366"/>
              <a:chOff x="9169401" y="2895601"/>
              <a:chExt cx="344400" cy="346200"/>
            </a:xfrm>
          </p:grpSpPr>
          <p:sp>
            <p:nvSpPr>
              <p:cNvPr id="1171" name="Google Shape;1171;p65"/>
              <p:cNvSpPr/>
              <p:nvPr/>
            </p:nvSpPr>
            <p:spPr>
              <a:xfrm>
                <a:off x="9169401" y="2895601"/>
                <a:ext cx="270000" cy="270000"/>
              </a:xfrm>
              <a:prstGeom prst="ellipse">
                <a:avLst/>
              </a:pr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72" name="Google Shape;1172;p65"/>
              <p:cNvCxnSpPr/>
              <p:nvPr/>
            </p:nvCxnSpPr>
            <p:spPr>
              <a:xfrm>
                <a:off x="9398001" y="3124201"/>
                <a:ext cx="115800" cy="117600"/>
              </a:xfrm>
              <a:prstGeom prst="straightConnector1">
                <a:avLst/>
              </a:pr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173" name="Google Shape;1173;p65"/>
              <p:cNvSpPr/>
              <p:nvPr/>
            </p:nvSpPr>
            <p:spPr>
              <a:xfrm>
                <a:off x="9326563" y="3044826"/>
                <a:ext cx="60325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38" h="34" extrusionOk="0">
                    <a:moveTo>
                      <a:pt x="38" y="34"/>
                    </a:moveTo>
                    <a:lnTo>
                      <a:pt x="0" y="17"/>
                    </a:lnTo>
                    <a:lnTo>
                      <a:pt x="0" y="0"/>
                    </a:lnTo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4" name="Google Shape;1174;p65"/>
              <p:cNvSpPr/>
              <p:nvPr/>
            </p:nvSpPr>
            <p:spPr>
              <a:xfrm>
                <a:off x="9221788" y="3044826"/>
                <a:ext cx="60325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38" h="34" extrusionOk="0">
                    <a:moveTo>
                      <a:pt x="38" y="0"/>
                    </a:moveTo>
                    <a:lnTo>
                      <a:pt x="38" y="17"/>
                    </a:lnTo>
                    <a:lnTo>
                      <a:pt x="0" y="34"/>
                    </a:lnTo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5" name="Google Shape;1175;p65"/>
              <p:cNvSpPr/>
              <p:nvPr/>
            </p:nvSpPr>
            <p:spPr>
              <a:xfrm>
                <a:off x="9255126" y="2936876"/>
                <a:ext cx="98400" cy="1158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6" name="Google Shape;1176;p65"/>
              <p:cNvSpPr/>
              <p:nvPr/>
            </p:nvSpPr>
            <p:spPr>
              <a:xfrm>
                <a:off x="9255126" y="2970214"/>
                <a:ext cx="93663" cy="222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6" extrusionOk="0">
                    <a:moveTo>
                      <a:pt x="25" y="5"/>
                    </a:moveTo>
                    <a:cubicBezTo>
                      <a:pt x="25" y="5"/>
                      <a:pt x="25" y="5"/>
                      <a:pt x="24" y="5"/>
                    </a:cubicBezTo>
                    <a:cubicBezTo>
                      <a:pt x="20" y="6"/>
                      <a:pt x="17" y="4"/>
                      <a:pt x="15" y="0"/>
                    </a:cubicBezTo>
                    <a:cubicBezTo>
                      <a:pt x="14" y="3"/>
                      <a:pt x="9" y="5"/>
                      <a:pt x="6" y="5"/>
                    </a:cubicBezTo>
                    <a:cubicBezTo>
                      <a:pt x="4" y="5"/>
                      <a:pt x="2" y="4"/>
                      <a:pt x="0" y="4"/>
                    </a:cubicBezTo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77" name="Google Shape;1177;p65"/>
          <p:cNvSpPr txBox="1"/>
          <p:nvPr/>
        </p:nvSpPr>
        <p:spPr>
          <a:xfrm>
            <a:off x="4449150" y="1679950"/>
            <a:ext cx="33807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We are looking for collaborators to develop this framework further! </a:t>
            </a:r>
            <a:endParaRPr/>
          </a:p>
        </p:txBody>
      </p:sp>
      <p:cxnSp>
        <p:nvCxnSpPr>
          <p:cNvPr id="1178" name="Google Shape;1178;p65"/>
          <p:cNvCxnSpPr/>
          <p:nvPr/>
        </p:nvCxnSpPr>
        <p:spPr>
          <a:xfrm rot="10800000">
            <a:off x="4449299" y="2443638"/>
            <a:ext cx="46947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79" name="Google Shape;1179;p65"/>
          <p:cNvCxnSpPr/>
          <p:nvPr/>
        </p:nvCxnSpPr>
        <p:spPr>
          <a:xfrm rot="10800000">
            <a:off x="4449299" y="3540137"/>
            <a:ext cx="46947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80" name="Google Shape;1180;p65"/>
          <p:cNvSpPr txBox="1"/>
          <p:nvPr/>
        </p:nvSpPr>
        <p:spPr>
          <a:xfrm>
            <a:off x="4449150" y="2700250"/>
            <a:ext cx="33807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If you’re an individual, please contribute on GitHub and join us via </a:t>
            </a:r>
            <a:r>
              <a:rPr lang="en">
                <a:solidFill>
                  <a:schemeClr val="lt1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pharmaverse</a:t>
            </a:r>
            <a:r>
              <a:rPr lang="en">
                <a:latin typeface="Roche Sans Light Light"/>
                <a:ea typeface="Roche Sans Light Light"/>
                <a:cs typeface="Roche Sans Light Light"/>
                <a:sym typeface="Roche Sans Light"/>
              </a:rPr>
              <a:t> Slack</a:t>
            </a:r>
            <a:r>
              <a:rPr lang="en" sz="14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 </a:t>
            </a:r>
            <a:r>
              <a:rPr lang="en" sz="1400" b="0" i="1" u="none" strike="noStrike" cap="none">
                <a:solidFill>
                  <a:schemeClr val="lt1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#teal</a:t>
            </a:r>
            <a:r>
              <a:rPr lang="en" sz="14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 channel</a:t>
            </a:r>
            <a:endParaRPr/>
          </a:p>
        </p:txBody>
      </p:sp>
      <p:grpSp>
        <p:nvGrpSpPr>
          <p:cNvPr id="1181" name="Google Shape;1181;p65"/>
          <p:cNvGrpSpPr/>
          <p:nvPr/>
        </p:nvGrpSpPr>
        <p:grpSpPr>
          <a:xfrm>
            <a:off x="3690301" y="2710263"/>
            <a:ext cx="563100" cy="563100"/>
            <a:chOff x="3690301" y="2743353"/>
            <a:chExt cx="563100" cy="563100"/>
          </a:xfrm>
        </p:grpSpPr>
        <p:sp>
          <p:nvSpPr>
            <p:cNvPr id="1182" name="Google Shape;1182;p65"/>
            <p:cNvSpPr/>
            <p:nvPr/>
          </p:nvSpPr>
          <p:spPr>
            <a:xfrm>
              <a:off x="3690301" y="2743353"/>
              <a:ext cx="563100" cy="56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83" name="Google Shape;1183;p65"/>
            <p:cNvGrpSpPr/>
            <p:nvPr/>
          </p:nvGrpSpPr>
          <p:grpSpPr>
            <a:xfrm>
              <a:off x="3848331" y="2898512"/>
              <a:ext cx="247313" cy="253119"/>
              <a:chOff x="2681288" y="4338638"/>
              <a:chExt cx="338137" cy="346075"/>
            </a:xfrm>
          </p:grpSpPr>
          <p:sp>
            <p:nvSpPr>
              <p:cNvPr id="1184" name="Google Shape;1184;p65"/>
              <p:cNvSpPr/>
              <p:nvPr/>
            </p:nvSpPr>
            <p:spPr>
              <a:xfrm>
                <a:off x="2711450" y="4338638"/>
                <a:ext cx="104700" cy="106500"/>
              </a:xfrm>
              <a:prstGeom prst="ellipse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5" name="Google Shape;1185;p65"/>
              <p:cNvSpPr/>
              <p:nvPr/>
            </p:nvSpPr>
            <p:spPr>
              <a:xfrm>
                <a:off x="2681288" y="4475163"/>
                <a:ext cx="165100" cy="209550"/>
              </a:xfrm>
              <a:custGeom>
                <a:avLst/>
                <a:gdLst/>
                <a:ahLst/>
                <a:cxnLst/>
                <a:rect l="l" t="t" r="r" b="b"/>
                <a:pathLst>
                  <a:path w="44" h="56" extrusionOk="0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7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6" name="Google Shape;1186;p65"/>
              <p:cNvSpPr/>
              <p:nvPr/>
            </p:nvSpPr>
            <p:spPr>
              <a:xfrm>
                <a:off x="2749550" y="4475163"/>
                <a:ext cx="30163" cy="104775"/>
              </a:xfrm>
              <a:custGeom>
                <a:avLst/>
                <a:gdLst/>
                <a:ahLst/>
                <a:cxnLst/>
                <a:rect l="l" t="t" r="r" b="b"/>
                <a:pathLst>
                  <a:path w="19" h="66" extrusionOk="0">
                    <a:moveTo>
                      <a:pt x="14" y="0"/>
                    </a:moveTo>
                    <a:lnTo>
                      <a:pt x="4" y="0"/>
                    </a:lnTo>
                    <a:lnTo>
                      <a:pt x="0" y="57"/>
                    </a:lnTo>
                    <a:lnTo>
                      <a:pt x="9" y="66"/>
                    </a:lnTo>
                    <a:lnTo>
                      <a:pt x="19" y="57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1187;p65"/>
              <p:cNvSpPr/>
              <p:nvPr/>
            </p:nvSpPr>
            <p:spPr>
              <a:xfrm>
                <a:off x="2854325" y="4354513"/>
                <a:ext cx="150813" cy="180975"/>
              </a:xfrm>
              <a:custGeom>
                <a:avLst/>
                <a:gdLst/>
                <a:ahLst/>
                <a:cxnLst/>
                <a:rect l="l" t="t" r="r" b="b"/>
                <a:pathLst>
                  <a:path w="40" h="48" extrusionOk="0">
                    <a:moveTo>
                      <a:pt x="0" y="6"/>
                    </a:moveTo>
                    <a:cubicBezTo>
                      <a:pt x="5" y="2"/>
                      <a:pt x="10" y="0"/>
                      <a:pt x="16" y="0"/>
                    </a:cubicBezTo>
                    <a:cubicBezTo>
                      <a:pt x="29" y="0"/>
                      <a:pt x="40" y="11"/>
                      <a:pt x="40" y="24"/>
                    </a:cubicBezTo>
                    <a:cubicBezTo>
                      <a:pt x="40" y="37"/>
                      <a:pt x="29" y="48"/>
                      <a:pt x="16" y="48"/>
                    </a:cubicBezTo>
                    <a:cubicBezTo>
                      <a:pt x="13" y="48"/>
                      <a:pt x="9" y="47"/>
                      <a:pt x="7" y="46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8" name="Google Shape;1188;p65"/>
              <p:cNvSpPr/>
              <p:nvPr/>
            </p:nvSpPr>
            <p:spPr>
              <a:xfrm>
                <a:off x="2876550" y="4338638"/>
                <a:ext cx="142875" cy="139700"/>
              </a:xfrm>
              <a:custGeom>
                <a:avLst/>
                <a:gdLst/>
                <a:ahLst/>
                <a:cxnLst/>
                <a:rect l="l" t="t" r="r" b="b"/>
                <a:pathLst>
                  <a:path w="90" h="88" extrusionOk="0">
                    <a:moveTo>
                      <a:pt x="90" y="0"/>
                    </a:moveTo>
                    <a:lnTo>
                      <a:pt x="24" y="88"/>
                    </a:lnTo>
                    <a:lnTo>
                      <a:pt x="0" y="62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89" name="Google Shape;1189;p65"/>
          <p:cNvSpPr txBox="1"/>
          <p:nvPr/>
        </p:nvSpPr>
        <p:spPr>
          <a:xfrm>
            <a:off x="4449150" y="3872950"/>
            <a:ext cx="3466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If you’re an organization wanting to adopt {teal} </a:t>
            </a:r>
            <a:endParaRPr sz="1400" b="0" i="0" u="none" strike="noStrike" cap="none">
              <a:solidFill>
                <a:srgbClr val="000000"/>
              </a:solidFill>
              <a:latin typeface="Roche Sans Light Light"/>
              <a:ea typeface="Roche Sans Light Light"/>
              <a:cs typeface="Roche Sans Light Light"/>
              <a:sym typeface="Roche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and co-develop</a:t>
            </a:r>
            <a:r>
              <a:rPr lang="en">
                <a:latin typeface="Roche Sans Light Light"/>
                <a:ea typeface="Roche Sans Light Light"/>
                <a:cs typeface="Roche Sans Light Light"/>
                <a:sym typeface="Roche Sans Light"/>
              </a:rPr>
              <a:t>, </a:t>
            </a:r>
            <a:r>
              <a:rPr lang="en" sz="14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please get in touch with </a:t>
            </a:r>
            <a:r>
              <a:rPr lang="en">
                <a:latin typeface="Roche Sans Light Light"/>
                <a:ea typeface="Roche Sans Light Light"/>
                <a:cs typeface="Roche Sans Light Light"/>
                <a:sym typeface="Roche Sans Light"/>
              </a:rPr>
              <a:t>our</a:t>
            </a:r>
            <a:r>
              <a:rPr lang="en" sz="14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 Product Owner </a:t>
            </a:r>
            <a:r>
              <a:rPr lang="en" sz="1400" b="0" i="0" u="sng" strike="noStrike" cap="none">
                <a:solidFill>
                  <a:schemeClr val="lt1"/>
                </a:solidFill>
                <a:latin typeface="Roche Sans Light Light"/>
                <a:ea typeface="Roche Sans Light Light"/>
                <a:cs typeface="Roche Sans Light Light"/>
                <a:sym typeface="Roche Sans Ligh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chendi.liao@roche.com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1190" name="Google Shape;1190;p65"/>
          <p:cNvGrpSpPr/>
          <p:nvPr/>
        </p:nvGrpSpPr>
        <p:grpSpPr>
          <a:xfrm>
            <a:off x="3724567" y="3914483"/>
            <a:ext cx="563100" cy="563100"/>
            <a:chOff x="3724567" y="3825318"/>
            <a:chExt cx="563100" cy="563100"/>
          </a:xfrm>
        </p:grpSpPr>
        <p:sp>
          <p:nvSpPr>
            <p:cNvPr id="1191" name="Google Shape;1191;p65"/>
            <p:cNvSpPr/>
            <p:nvPr/>
          </p:nvSpPr>
          <p:spPr>
            <a:xfrm>
              <a:off x="3724567" y="3825318"/>
              <a:ext cx="563100" cy="563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92" name="Google Shape;1192;p65"/>
            <p:cNvGrpSpPr/>
            <p:nvPr/>
          </p:nvGrpSpPr>
          <p:grpSpPr>
            <a:xfrm>
              <a:off x="3885610" y="3986486"/>
              <a:ext cx="240557" cy="240557"/>
              <a:chOff x="6283326" y="3617914"/>
              <a:chExt cx="346075" cy="346075"/>
            </a:xfrm>
          </p:grpSpPr>
          <p:sp>
            <p:nvSpPr>
              <p:cNvPr id="1193" name="Google Shape;1193;p65"/>
              <p:cNvSpPr/>
              <p:nvPr/>
            </p:nvSpPr>
            <p:spPr>
              <a:xfrm>
                <a:off x="6283326" y="3741739"/>
                <a:ext cx="346075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92" h="59" extrusionOk="0">
                    <a:moveTo>
                      <a:pt x="76" y="0"/>
                    </a:moveTo>
                    <a:cubicBezTo>
                      <a:pt x="92" y="11"/>
                      <a:pt x="92" y="11"/>
                      <a:pt x="92" y="11"/>
                    </a:cubicBezTo>
                    <a:cubicBezTo>
                      <a:pt x="92" y="53"/>
                      <a:pt x="92" y="53"/>
                      <a:pt x="92" y="53"/>
                    </a:cubicBezTo>
                    <a:cubicBezTo>
                      <a:pt x="92" y="56"/>
                      <a:pt x="89" y="59"/>
                      <a:pt x="86" y="59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3" y="59"/>
                      <a:pt x="0" y="56"/>
                      <a:pt x="0" y="53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4" name="Google Shape;1194;p65"/>
              <p:cNvSpPr/>
              <p:nvPr/>
            </p:nvSpPr>
            <p:spPr>
              <a:xfrm>
                <a:off x="6329363" y="3857626"/>
                <a:ext cx="255588" cy="603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38" extrusionOk="0">
                    <a:moveTo>
                      <a:pt x="0" y="38"/>
                    </a:moveTo>
                    <a:lnTo>
                      <a:pt x="47" y="0"/>
                    </a:lnTo>
                    <a:lnTo>
                      <a:pt x="113" y="0"/>
                    </a:lnTo>
                    <a:lnTo>
                      <a:pt x="161" y="38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95" name="Google Shape;1195;p65"/>
              <p:cNvCxnSpPr/>
              <p:nvPr/>
            </p:nvCxnSpPr>
            <p:spPr>
              <a:xfrm flipH="1">
                <a:off x="6538801" y="3783014"/>
                <a:ext cx="90600" cy="60300"/>
              </a:xfrm>
              <a:prstGeom prst="straightConnector1">
                <a:avLst/>
              </a:pr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196" name="Google Shape;1196;p65"/>
              <p:cNvCxnSpPr/>
              <p:nvPr/>
            </p:nvCxnSpPr>
            <p:spPr>
              <a:xfrm>
                <a:off x="6283326" y="3783014"/>
                <a:ext cx="90600" cy="60300"/>
              </a:xfrm>
              <a:prstGeom prst="straightConnector1">
                <a:avLst/>
              </a:pr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197" name="Google Shape;1197;p65"/>
              <p:cNvSpPr/>
              <p:nvPr/>
            </p:nvSpPr>
            <p:spPr>
              <a:xfrm>
                <a:off x="6343651" y="3617914"/>
                <a:ext cx="225425" cy="201613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27" extrusionOk="0">
                    <a:moveTo>
                      <a:pt x="142" y="127"/>
                    </a:moveTo>
                    <a:lnTo>
                      <a:pt x="142" y="0"/>
                    </a:lnTo>
                    <a:lnTo>
                      <a:pt x="0" y="0"/>
                    </a:lnTo>
                    <a:lnTo>
                      <a:pt x="0" y="127"/>
                    </a:ln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198" name="Google Shape;1198;p65"/>
              <p:cNvCxnSpPr/>
              <p:nvPr/>
            </p:nvCxnSpPr>
            <p:spPr>
              <a:xfrm>
                <a:off x="6389688" y="3662364"/>
                <a:ext cx="30300" cy="0"/>
              </a:xfrm>
              <a:prstGeom prst="straightConnector1">
                <a:avLst/>
              </a:pr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199" name="Google Shape;1199;p65"/>
              <p:cNvCxnSpPr/>
              <p:nvPr/>
            </p:nvCxnSpPr>
            <p:spPr>
              <a:xfrm>
                <a:off x="6419851" y="3706814"/>
                <a:ext cx="104700" cy="0"/>
              </a:xfrm>
              <a:prstGeom prst="straightConnector1">
                <a:avLst/>
              </a:pr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200" name="Google Shape;1200;p65"/>
              <p:cNvCxnSpPr/>
              <p:nvPr/>
            </p:nvCxnSpPr>
            <p:spPr>
              <a:xfrm>
                <a:off x="6389688" y="3752851"/>
                <a:ext cx="135000" cy="0"/>
              </a:xfrm>
              <a:prstGeom prst="straightConnector1">
                <a:avLst/>
              </a:pr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201" name="Google Shape;1201;p65"/>
              <p:cNvCxnSpPr/>
              <p:nvPr/>
            </p:nvCxnSpPr>
            <p:spPr>
              <a:xfrm>
                <a:off x="6389688" y="3797301"/>
                <a:ext cx="135000" cy="0"/>
              </a:xfrm>
              <a:prstGeom prst="straightConnector1">
                <a:avLst/>
              </a:pr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pic>
        <p:nvPicPr>
          <p:cNvPr id="1202" name="Google Shape;1202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03050" y="3914475"/>
            <a:ext cx="640200" cy="640200"/>
          </a:xfrm>
          <a:prstGeom prst="ellipse">
            <a:avLst/>
          </a:prstGeom>
          <a:noFill/>
          <a:ln w="19050" cap="flat" cmpd="sng">
            <a:solidFill>
              <a:srgbClr val="F8F8F8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203" name="Google Shape;1203;p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26850" y="1679950"/>
            <a:ext cx="640200" cy="197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4" name="Google Shape;1204;p6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65687" y="1913300"/>
            <a:ext cx="362527" cy="197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5" name="Google Shape;1205;p6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307063" y="2809012"/>
            <a:ext cx="365760" cy="365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6" name="Google Shape;1206;p6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915338" y="2809013"/>
            <a:ext cx="365760" cy="365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6"/>
          <p:cNvSpPr txBox="1">
            <a:spLocks noGrp="1"/>
          </p:cNvSpPr>
          <p:nvPr>
            <p:ph type="subTitle" idx="3"/>
          </p:nvPr>
        </p:nvSpPr>
        <p:spPr>
          <a:xfrm>
            <a:off x="571450" y="722100"/>
            <a:ext cx="7431600" cy="43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6"/>
          <p:cNvSpPr txBox="1">
            <a:spLocks noGrp="1"/>
          </p:cNvSpPr>
          <p:nvPr>
            <p:ph type="body" idx="1"/>
          </p:nvPr>
        </p:nvSpPr>
        <p:spPr>
          <a:xfrm>
            <a:off x="571450" y="1442675"/>
            <a:ext cx="4694700" cy="33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Principal Data Scientist at Roche/Genentech</a:t>
            </a:r>
            <a:br>
              <a:rPr lang="en"/>
            </a:b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Engineering Team Lead for teal</a:t>
            </a:r>
            <a:br>
              <a:rPr lang="en"/>
            </a:b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Prior roles: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SAS Programmer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Full Stack Web Developer (independent)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MS SQL Server Developer</a:t>
            </a:r>
            <a:br>
              <a:rPr lang="en"/>
            </a:b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When I am not doing R: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Travel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Animals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Culinary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Soccer</a:t>
            </a:r>
            <a:endParaRPr/>
          </a:p>
        </p:txBody>
      </p:sp>
      <p:sp>
        <p:nvSpPr>
          <p:cNvPr id="172" name="Google Shape;172;p36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Instructor: Dony Unardi</a:t>
            </a:r>
            <a:endParaRPr/>
          </a:p>
        </p:txBody>
      </p:sp>
      <p:pic>
        <p:nvPicPr>
          <p:cNvPr id="173" name="Google Shape;173;p36"/>
          <p:cNvPicPr preferRelativeResize="0"/>
          <p:nvPr/>
        </p:nvPicPr>
        <p:blipFill rotWithShape="1">
          <a:blip r:embed="rId3">
            <a:alphaModFix/>
          </a:blip>
          <a:srcRect t="4840" b="4849"/>
          <a:stretch/>
        </p:blipFill>
        <p:spPr>
          <a:xfrm>
            <a:off x="5195175" y="1217300"/>
            <a:ext cx="3006102" cy="361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7"/>
          <p:cNvSpPr txBox="1">
            <a:spLocks noGrp="1"/>
          </p:cNvSpPr>
          <p:nvPr>
            <p:ph type="body" idx="2"/>
          </p:nvPr>
        </p:nvSpPr>
        <p:spPr>
          <a:xfrm>
            <a:off x="571450" y="1442675"/>
            <a:ext cx="8229600" cy="336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Slido links:</a:t>
            </a:r>
            <a:endParaRPr/>
          </a:p>
          <a:p>
            <a:pPr marL="0" lvl="0" indent="0" algn="ctr" rtl="0">
              <a:spcBef>
                <a:spcPts val="400"/>
              </a:spcBef>
              <a:spcAft>
                <a:spcPts val="3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https://app.sli.do/event/mfmX8ueV7Vq8fuzryPSzHP</a:t>
            </a:r>
            <a:r>
              <a:rPr lang="en"/>
              <a:t> </a:t>
            </a:r>
            <a:endParaRPr/>
          </a:p>
        </p:txBody>
      </p:sp>
      <p:sp>
        <p:nvSpPr>
          <p:cNvPr id="179" name="Google Shape;179;p37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I’d like to learn about you!</a:t>
            </a:r>
            <a:endParaRPr/>
          </a:p>
        </p:txBody>
      </p:sp>
      <p:sp>
        <p:nvSpPr>
          <p:cNvPr id="180" name="Google Shape;180;p37"/>
          <p:cNvSpPr txBox="1">
            <a:spLocks noGrp="1"/>
          </p:cNvSpPr>
          <p:nvPr>
            <p:ph type="subTitle" idx="1"/>
          </p:nvPr>
        </p:nvSpPr>
        <p:spPr>
          <a:xfrm>
            <a:off x="571450" y="722100"/>
            <a:ext cx="7431600" cy="43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8"/>
          <p:cNvSpPr txBox="1">
            <a:spLocks noGrp="1"/>
          </p:cNvSpPr>
          <p:nvPr>
            <p:ph type="body" idx="2"/>
          </p:nvPr>
        </p:nvSpPr>
        <p:spPr>
          <a:xfrm>
            <a:off x="571450" y="1442675"/>
            <a:ext cx="8229600" cy="33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To learn about teal framework and teal modules</a:t>
            </a:r>
            <a:br>
              <a:rPr lang="en"/>
            </a:b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Hands-on exercises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Create a very simple teal app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Create a teal app with non-cdisc data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Create a teal app with cdisc data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Learn about teal’s filters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Explore other teal features from UI</a:t>
            </a:r>
            <a:br>
              <a:rPr lang="en"/>
            </a:b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Have fun!</a:t>
            </a:r>
            <a:endParaRPr/>
          </a:p>
        </p:txBody>
      </p:sp>
      <p:sp>
        <p:nvSpPr>
          <p:cNvPr id="186" name="Google Shape;186;p38"/>
          <p:cNvSpPr txBox="1">
            <a:spLocks noGrp="1"/>
          </p:cNvSpPr>
          <p:nvPr>
            <p:ph type="subTitle" idx="1"/>
          </p:nvPr>
        </p:nvSpPr>
        <p:spPr>
          <a:xfrm>
            <a:off x="571450" y="722100"/>
            <a:ext cx="7431600" cy="43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8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Today’s Goal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9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Expectation</a:t>
            </a:r>
            <a:endParaRPr/>
          </a:p>
        </p:txBody>
      </p:sp>
      <p:sp>
        <p:nvSpPr>
          <p:cNvPr id="193" name="Google Shape;193;p39"/>
          <p:cNvSpPr txBox="1">
            <a:spLocks noGrp="1"/>
          </p:cNvSpPr>
          <p:nvPr>
            <p:ph type="subTitle" idx="1"/>
          </p:nvPr>
        </p:nvSpPr>
        <p:spPr>
          <a:xfrm>
            <a:off x="571450" y="722100"/>
            <a:ext cx="7431600" cy="43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39"/>
          <p:cNvSpPr txBox="1">
            <a:spLocks noGrp="1"/>
          </p:cNvSpPr>
          <p:nvPr>
            <p:ph type="body" idx="2"/>
          </p:nvPr>
        </p:nvSpPr>
        <p:spPr>
          <a:xfrm>
            <a:off x="571450" y="1442675"/>
            <a:ext cx="8229600" cy="33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Be respectful, follow the Terms and Conditions of R/Pharma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https://rinpharma.com/terms/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l" rtl="0">
              <a:spcBef>
                <a:spcPts val="3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Get connected!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Join </a:t>
            </a:r>
            <a:r>
              <a:rPr lang="en" u="sng">
                <a:solidFill>
                  <a:schemeClr val="hlink"/>
                </a:solidFill>
                <a:hlinkClick r:id="rId4"/>
              </a:rPr>
              <a:t>pharmaverse slack workspace</a:t>
            </a:r>
            <a:r>
              <a:rPr lang="en"/>
              <a:t> and join #teal channel</a:t>
            </a:r>
            <a:br>
              <a:rPr lang="en"/>
            </a:b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🐛? Or new feature request?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Let us know on GitHub: </a:t>
            </a:r>
            <a:r>
              <a:rPr lang="en" u="sng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https://github.com/insightsengineering/teal/issues</a:t>
            </a:r>
            <a:endParaRPr/>
          </a:p>
          <a:p>
            <a:pPr marL="0" lvl="0" indent="0" algn="l" rtl="0">
              <a:spcBef>
                <a:spcPts val="400"/>
              </a:spcBef>
              <a:spcAft>
                <a:spcPts val="3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0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 &amp; Materials</a:t>
            </a:r>
            <a:endParaRPr/>
          </a:p>
        </p:txBody>
      </p:sp>
      <p:sp>
        <p:nvSpPr>
          <p:cNvPr id="200" name="Google Shape;200;p40"/>
          <p:cNvSpPr txBox="1">
            <a:spLocks noGrp="1"/>
          </p:cNvSpPr>
          <p:nvPr>
            <p:ph type="subTitle" idx="1"/>
          </p:nvPr>
        </p:nvSpPr>
        <p:spPr>
          <a:xfrm>
            <a:off x="571450" y="722100"/>
            <a:ext cx="7431600" cy="43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40"/>
          <p:cNvSpPr txBox="1">
            <a:spLocks noGrp="1"/>
          </p:cNvSpPr>
          <p:nvPr>
            <p:ph type="body" idx="2"/>
          </p:nvPr>
        </p:nvSpPr>
        <p:spPr>
          <a:xfrm>
            <a:off x="571450" y="1442675"/>
            <a:ext cx="8229600" cy="33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We’ll be working in </a:t>
            </a:r>
            <a:r>
              <a:rPr lang="en" u="sng">
                <a:solidFill>
                  <a:schemeClr val="hlink"/>
                </a:solidFill>
                <a:hlinkClick r:id="rId3"/>
              </a:rPr>
              <a:t>Posit Cloud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teal frameworks and modules are installed for you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All materials are in </a:t>
            </a:r>
            <a:r>
              <a:rPr lang="en" u="sng">
                <a:solidFill>
                  <a:schemeClr val="hlink"/>
                </a:solidFill>
                <a:hlinkClick r:id="rId4"/>
              </a:rPr>
              <a:t>Github</a:t>
            </a:r>
            <a:r>
              <a:rPr lang="en"/>
              <a:t> </a:t>
            </a:r>
            <a:endParaRPr/>
          </a:p>
        </p:txBody>
      </p:sp>
      <p:pic>
        <p:nvPicPr>
          <p:cNvPr id="202" name="Google Shape;202;p40"/>
          <p:cNvPicPr preferRelativeResize="0"/>
          <p:nvPr/>
        </p:nvPicPr>
        <p:blipFill rotWithShape="1">
          <a:blip r:embed="rId5">
            <a:alphaModFix/>
          </a:blip>
          <a:srcRect r="48720"/>
          <a:stretch/>
        </p:blipFill>
        <p:spPr>
          <a:xfrm>
            <a:off x="571450" y="2217225"/>
            <a:ext cx="4000550" cy="1388550"/>
          </a:xfrm>
          <a:prstGeom prst="rect">
            <a:avLst/>
          </a:prstGeom>
          <a:noFill/>
          <a:ln w="9525" cap="flat" cmpd="sng">
            <a:solidFill>
              <a:srgbClr val="EAEAEA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03" name="Google Shape;203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40425" y="3492603"/>
            <a:ext cx="4571999" cy="1290350"/>
          </a:xfrm>
          <a:prstGeom prst="rect">
            <a:avLst/>
          </a:prstGeom>
          <a:noFill/>
          <a:ln w="9525" cap="flat" cmpd="sng">
            <a:solidFill>
              <a:srgbClr val="EAEAEA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41" descr="A screen shot of a compu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b="18260"/>
          <a:stretch/>
        </p:blipFill>
        <p:spPr>
          <a:xfrm rot="-5400000" flipH="1">
            <a:off x="5442637" y="1259688"/>
            <a:ext cx="3593250" cy="380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41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</a:pPr>
            <a:r>
              <a:rPr lang="en"/>
              <a:t>Improve efficiency in the way we work</a:t>
            </a:r>
            <a:endParaRPr/>
          </a:p>
        </p:txBody>
      </p:sp>
      <p:sp>
        <p:nvSpPr>
          <p:cNvPr id="210" name="Google Shape;210;p41"/>
          <p:cNvSpPr txBox="1">
            <a:spLocks noGrp="1"/>
          </p:cNvSpPr>
          <p:nvPr>
            <p:ph type="subTitle" idx="1"/>
          </p:nvPr>
        </p:nvSpPr>
        <p:spPr>
          <a:xfrm>
            <a:off x="571450" y="722100"/>
            <a:ext cx="7431600" cy="4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"/>
              <a:t>Analyzing clinical trial data requires multiple ways of presenting and interacting with our data</a:t>
            </a:r>
            <a:endParaRPr/>
          </a:p>
        </p:txBody>
      </p:sp>
      <p:grpSp>
        <p:nvGrpSpPr>
          <p:cNvPr id="211" name="Google Shape;211;p41"/>
          <p:cNvGrpSpPr/>
          <p:nvPr/>
        </p:nvGrpSpPr>
        <p:grpSpPr>
          <a:xfrm>
            <a:off x="571501" y="1443038"/>
            <a:ext cx="4174675" cy="1050000"/>
            <a:chOff x="571501" y="1443038"/>
            <a:chExt cx="4174675" cy="1050000"/>
          </a:xfrm>
        </p:grpSpPr>
        <p:sp>
          <p:nvSpPr>
            <p:cNvPr id="212" name="Google Shape;212;p41"/>
            <p:cNvSpPr/>
            <p:nvPr/>
          </p:nvSpPr>
          <p:spPr>
            <a:xfrm>
              <a:off x="571501" y="1443038"/>
              <a:ext cx="1771500" cy="1050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3" name="Google Shape;213;p4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28737" y="1641886"/>
              <a:ext cx="1044941" cy="65221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4" name="Google Shape;214;p41"/>
            <p:cNvSpPr txBox="1"/>
            <p:nvPr/>
          </p:nvSpPr>
          <p:spPr>
            <a:xfrm>
              <a:off x="628737" y="1484659"/>
              <a:ext cx="1213500" cy="12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Kaplan Meier Plot</a:t>
              </a:r>
              <a:endParaRPr sz="4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Protocol: 1111  Snapshot: 222   Cutoff date: Jan 2, 2016</a:t>
              </a:r>
              <a:endParaRPr sz="4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</p:txBody>
        </p:sp>
        <p:sp>
          <p:nvSpPr>
            <p:cNvPr id="215" name="Google Shape;215;p41"/>
            <p:cNvSpPr txBox="1"/>
            <p:nvPr/>
          </p:nvSpPr>
          <p:spPr>
            <a:xfrm>
              <a:off x="628737" y="2272939"/>
              <a:ext cx="1771500" cy="18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Additional Footnotes</a:t>
              </a:r>
              <a:endParaRPr/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Program:&lt;path&gt;/kmplot.R</a:t>
              </a:r>
              <a:endParaRPr sz="400" b="0" i="0" u="none" strike="noStrike" cap="none">
                <a:solidFill>
                  <a:srgbClr val="000000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endParaRPr>
            </a:p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00"/>
                <a:buFont typeface="Arial"/>
                <a:buNone/>
              </a:pPr>
              <a:r>
                <a:rPr lang="en" sz="4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Output: &lt;path&gt;/kmplot_ITT.pdf                                                                              1 of 3 </a:t>
              </a:r>
              <a:endParaRPr/>
            </a:p>
          </p:txBody>
        </p:sp>
        <p:sp>
          <p:nvSpPr>
            <p:cNvPr id="216" name="Google Shape;216;p41"/>
            <p:cNvSpPr txBox="1"/>
            <p:nvPr/>
          </p:nvSpPr>
          <p:spPr>
            <a:xfrm>
              <a:off x="2548976" y="1721773"/>
              <a:ext cx="21972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" sz="16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Per-SAP static output </a:t>
              </a:r>
              <a:br>
                <a:rPr lang="en" sz="16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</a:br>
              <a:r>
                <a:rPr lang="en" sz="16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on </a:t>
              </a:r>
              <a:r>
                <a:rPr lang="en" sz="1600" b="0" i="0" u="none" strike="noStrike" cap="none">
                  <a:solidFill>
                    <a:schemeClr val="dk1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OS</a:t>
              </a:r>
              <a:endParaRPr sz="1600" b="0" i="0" u="none" strike="noStrike" cap="none">
                <a:solidFill>
                  <a:schemeClr val="dk1"/>
                </a:solidFill>
                <a:latin typeface="Roche Sans Medium Medium"/>
                <a:ea typeface="Roche Sans Medium Medium"/>
                <a:cs typeface="Roche Sans Medium Medium"/>
                <a:sym typeface="Roche Sans Medium"/>
              </a:endParaRPr>
            </a:p>
          </p:txBody>
        </p:sp>
      </p:grpSp>
      <p:grpSp>
        <p:nvGrpSpPr>
          <p:cNvPr id="217" name="Google Shape;217;p41"/>
          <p:cNvGrpSpPr/>
          <p:nvPr/>
        </p:nvGrpSpPr>
        <p:grpSpPr>
          <a:xfrm>
            <a:off x="571501" y="2562731"/>
            <a:ext cx="4174675" cy="1050000"/>
            <a:chOff x="571501" y="2562731"/>
            <a:chExt cx="4174675" cy="1050000"/>
          </a:xfrm>
        </p:grpSpPr>
        <p:sp>
          <p:nvSpPr>
            <p:cNvPr id="218" name="Google Shape;218;p41"/>
            <p:cNvSpPr/>
            <p:nvPr/>
          </p:nvSpPr>
          <p:spPr>
            <a:xfrm>
              <a:off x="571501" y="2562731"/>
              <a:ext cx="1771500" cy="1050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9" name="Google Shape;219;p4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628737" y="2601387"/>
              <a:ext cx="1523370" cy="97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41"/>
            <p:cNvSpPr txBox="1"/>
            <p:nvPr/>
          </p:nvSpPr>
          <p:spPr>
            <a:xfrm>
              <a:off x="2548976" y="2841466"/>
              <a:ext cx="21972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" sz="16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Ad-hoc analysis </a:t>
              </a:r>
              <a:br>
                <a:rPr lang="en" sz="16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</a:br>
              <a:r>
                <a:rPr lang="en" sz="16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on </a:t>
              </a:r>
              <a:r>
                <a:rPr lang="en" sz="1600">
                  <a:solidFill>
                    <a:schemeClr val="dk1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PFS</a:t>
              </a:r>
              <a:endParaRPr/>
            </a:p>
          </p:txBody>
        </p:sp>
      </p:grpSp>
      <p:grpSp>
        <p:nvGrpSpPr>
          <p:cNvPr id="221" name="Google Shape;221;p41"/>
          <p:cNvGrpSpPr/>
          <p:nvPr/>
        </p:nvGrpSpPr>
        <p:grpSpPr>
          <a:xfrm>
            <a:off x="571501" y="3682425"/>
            <a:ext cx="4000376" cy="1050000"/>
            <a:chOff x="571501" y="3682425"/>
            <a:chExt cx="4000376" cy="1050000"/>
          </a:xfrm>
        </p:grpSpPr>
        <p:sp>
          <p:nvSpPr>
            <p:cNvPr id="222" name="Google Shape;222;p41"/>
            <p:cNvSpPr/>
            <p:nvPr/>
          </p:nvSpPr>
          <p:spPr>
            <a:xfrm>
              <a:off x="571501" y="3682425"/>
              <a:ext cx="1771500" cy="10500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23" name="Google Shape;223;p4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628737" y="3721081"/>
              <a:ext cx="1523370" cy="972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4" name="Google Shape;224;p41"/>
            <p:cNvSpPr txBox="1"/>
            <p:nvPr/>
          </p:nvSpPr>
          <p:spPr>
            <a:xfrm>
              <a:off x="2548977" y="3961160"/>
              <a:ext cx="20229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en" sz="16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Ad-hoc analysis on </a:t>
              </a:r>
              <a:r>
                <a:rPr lang="en" sz="1600">
                  <a:solidFill>
                    <a:schemeClr val="dk1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PFS</a:t>
              </a:r>
              <a:r>
                <a:rPr lang="en" sz="1600" b="0" i="0" u="none" strike="noStrike" cap="none">
                  <a:solidFill>
                    <a:schemeClr val="dk1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 </a:t>
              </a:r>
              <a:r>
                <a:rPr lang="en" sz="1600" b="0" i="0" u="none" strike="noStrike" cap="none">
                  <a:solidFill>
                    <a:srgbClr val="000000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in </a:t>
              </a:r>
              <a:r>
                <a:rPr lang="en" sz="1600" b="0" i="0" u="none" strike="noStrike" cap="none">
                  <a:solidFill>
                    <a:schemeClr val="dk1"/>
                  </a:solidFill>
                  <a:latin typeface="Roche Sans Medium Medium"/>
                  <a:ea typeface="Roche Sans Medium Medium"/>
                  <a:cs typeface="Roche Sans Medium Medium"/>
                  <a:sym typeface="Roche Sans Medium"/>
                </a:rPr>
                <a:t>subpopulation</a:t>
              </a:r>
              <a:endParaRPr sz="1600" b="0" i="0" u="none" strike="noStrike" cap="none">
                <a:solidFill>
                  <a:schemeClr val="dk1"/>
                </a:solidFill>
                <a:latin typeface="Roche Sans Medium Medium"/>
                <a:ea typeface="Roche Sans Medium Medium"/>
                <a:cs typeface="Roche Sans Medium Medium"/>
                <a:sym typeface="Roche Sans Medium"/>
              </a:endParaRPr>
            </a:p>
          </p:txBody>
        </p:sp>
      </p:grpSp>
      <p:grpSp>
        <p:nvGrpSpPr>
          <p:cNvPr id="225" name="Google Shape;225;p41"/>
          <p:cNvGrpSpPr/>
          <p:nvPr/>
        </p:nvGrpSpPr>
        <p:grpSpPr>
          <a:xfrm>
            <a:off x="5489275" y="4057600"/>
            <a:ext cx="3653100" cy="732600"/>
            <a:chOff x="5489275" y="4057600"/>
            <a:chExt cx="3653100" cy="732600"/>
          </a:xfrm>
        </p:grpSpPr>
        <p:sp>
          <p:nvSpPr>
            <p:cNvPr id="226" name="Google Shape;226;p41"/>
            <p:cNvSpPr/>
            <p:nvPr/>
          </p:nvSpPr>
          <p:spPr>
            <a:xfrm rot="10800000">
              <a:off x="5489275" y="4057600"/>
              <a:ext cx="3653100" cy="732600"/>
            </a:xfrm>
            <a:prstGeom prst="round1Rect">
              <a:avLst>
                <a:gd name="adj" fmla="val 1041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1"/>
            <p:cNvSpPr txBox="1"/>
            <p:nvPr/>
          </p:nvSpPr>
          <p:spPr>
            <a:xfrm>
              <a:off x="6337475" y="4177600"/>
              <a:ext cx="2520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600" b="0" i="0" u="none" strike="noStrike" cap="none">
                  <a:solidFill>
                    <a:srgbClr val="F8F8F8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Building scalable exploratory R</a:t>
              </a:r>
              <a:r>
                <a:rPr lang="en" sz="1600">
                  <a:solidFill>
                    <a:srgbClr val="F8F8F8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-shiny </a:t>
              </a:r>
              <a:r>
                <a:rPr lang="en" sz="1600" b="0" i="0" u="none" strike="noStrike" cap="none">
                  <a:solidFill>
                    <a:srgbClr val="F8F8F8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web-apps</a:t>
              </a:r>
              <a:endParaRPr sz="1600" b="0" i="0" u="none" strike="noStrike" cap="none">
                <a:solidFill>
                  <a:srgbClr val="F8F8F8"/>
                </a:solidFill>
                <a:latin typeface="Roche Sans Medium Medium"/>
                <a:ea typeface="Roche Sans Medium Medium"/>
                <a:cs typeface="Roche Sans Medium Medium"/>
                <a:sym typeface="Roche Sans Medium"/>
              </a:endParaRPr>
            </a:p>
          </p:txBody>
        </p:sp>
        <p:grpSp>
          <p:nvGrpSpPr>
            <p:cNvPr id="228" name="Google Shape;228;p41"/>
            <p:cNvGrpSpPr/>
            <p:nvPr/>
          </p:nvGrpSpPr>
          <p:grpSpPr>
            <a:xfrm>
              <a:off x="5666743" y="4178498"/>
              <a:ext cx="490800" cy="490800"/>
              <a:chOff x="5638443" y="4159423"/>
              <a:chExt cx="490800" cy="490800"/>
            </a:xfrm>
          </p:grpSpPr>
          <p:sp>
            <p:nvSpPr>
              <p:cNvPr id="229" name="Google Shape;229;p41"/>
              <p:cNvSpPr/>
              <p:nvPr/>
            </p:nvSpPr>
            <p:spPr>
              <a:xfrm>
                <a:off x="5638443" y="4159423"/>
                <a:ext cx="490800" cy="4908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30" name="Google Shape;230;p41"/>
              <p:cNvGrpSpPr/>
              <p:nvPr/>
            </p:nvGrpSpPr>
            <p:grpSpPr>
              <a:xfrm>
                <a:off x="5747330" y="4280183"/>
                <a:ext cx="273295" cy="249476"/>
                <a:chOff x="2678113" y="1465264"/>
                <a:chExt cx="346075" cy="315912"/>
              </a:xfrm>
            </p:grpSpPr>
            <p:sp>
              <p:nvSpPr>
                <p:cNvPr id="231" name="Google Shape;231;p41"/>
                <p:cNvSpPr/>
                <p:nvPr/>
              </p:nvSpPr>
              <p:spPr>
                <a:xfrm>
                  <a:off x="2678113" y="1465264"/>
                  <a:ext cx="346075" cy="2714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" h="72" extrusionOk="0">
                      <a:moveTo>
                        <a:pt x="92" y="66"/>
                      </a:moveTo>
                      <a:cubicBezTo>
                        <a:pt x="92" y="69"/>
                        <a:pt x="89" y="72"/>
                        <a:pt x="86" y="72"/>
                      </a:cubicBezTo>
                      <a:cubicBezTo>
                        <a:pt x="6" y="72"/>
                        <a:pt x="6" y="72"/>
                        <a:pt x="6" y="72"/>
                      </a:cubicBezTo>
                      <a:cubicBezTo>
                        <a:pt x="3" y="72"/>
                        <a:pt x="0" y="69"/>
                        <a:pt x="0" y="66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3"/>
                        <a:pt x="3" y="0"/>
                        <a:pt x="6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9" y="0"/>
                        <a:pt x="92" y="3"/>
                        <a:pt x="92" y="6"/>
                      </a:cubicBezTo>
                      <a:lnTo>
                        <a:pt x="92" y="66"/>
                      </a:lnTo>
                      <a:close/>
                    </a:path>
                  </a:pathLst>
                </a:custGeom>
                <a:noFill/>
                <a:ln w="12700" cap="rnd" cmpd="sng">
                  <a:solidFill>
                    <a:srgbClr val="EEEEE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232" name="Google Shape;232;p41"/>
                <p:cNvCxnSpPr/>
                <p:nvPr/>
              </p:nvCxnSpPr>
              <p:spPr>
                <a:xfrm>
                  <a:off x="2744788" y="1781176"/>
                  <a:ext cx="211200" cy="0"/>
                </a:xfrm>
                <a:prstGeom prst="straightConnector1">
                  <a:avLst/>
                </a:prstGeom>
                <a:noFill/>
                <a:ln w="12700" cap="rnd" cmpd="sng">
                  <a:solidFill>
                    <a:srgbClr val="EEEEE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33" name="Google Shape;233;p41"/>
                <p:cNvSpPr/>
                <p:nvPr/>
              </p:nvSpPr>
              <p:spPr>
                <a:xfrm>
                  <a:off x="2798763" y="1736726"/>
                  <a:ext cx="104775" cy="44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" h="28" extrusionOk="0">
                      <a:moveTo>
                        <a:pt x="66" y="28"/>
                      </a:moveTo>
                      <a:lnTo>
                        <a:pt x="0" y="28"/>
                      </a:lnTo>
                      <a:lnTo>
                        <a:pt x="9" y="0"/>
                      </a:lnTo>
                      <a:lnTo>
                        <a:pt x="56" y="0"/>
                      </a:lnTo>
                      <a:lnTo>
                        <a:pt x="66" y="28"/>
                      </a:lnTo>
                      <a:close/>
                    </a:path>
                  </a:pathLst>
                </a:custGeom>
                <a:noFill/>
                <a:ln w="12700" cap="rnd" cmpd="sng">
                  <a:solidFill>
                    <a:srgbClr val="EEEEE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4" name="Google Shape;234;p41"/>
                <p:cNvSpPr/>
                <p:nvPr/>
              </p:nvSpPr>
              <p:spPr>
                <a:xfrm>
                  <a:off x="2708276" y="1495426"/>
                  <a:ext cx="285900" cy="180900"/>
                </a:xfrm>
                <a:prstGeom prst="rect">
                  <a:avLst/>
                </a:prstGeom>
                <a:noFill/>
                <a:ln w="12700" cap="rnd" cmpd="sng">
                  <a:solidFill>
                    <a:srgbClr val="EEEEE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5" name="Google Shape;235;p41"/>
                <p:cNvSpPr/>
                <p:nvPr/>
              </p:nvSpPr>
              <p:spPr>
                <a:xfrm>
                  <a:off x="2843213" y="1698626"/>
                  <a:ext cx="14400" cy="15900"/>
                </a:xfrm>
                <a:prstGeom prst="ellipse">
                  <a:avLst/>
                </a:prstGeom>
                <a:noFill/>
                <a:ln w="12700" cap="rnd" cmpd="sng">
                  <a:solidFill>
                    <a:srgbClr val="EEEEEE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236" name="Google Shape;236;p41"/>
          <p:cNvGrpSpPr/>
          <p:nvPr/>
        </p:nvGrpSpPr>
        <p:grpSpPr>
          <a:xfrm>
            <a:off x="3185246" y="2061601"/>
            <a:ext cx="2059907" cy="2269101"/>
            <a:chOff x="3185246" y="2061601"/>
            <a:chExt cx="2059907" cy="2269101"/>
          </a:xfrm>
        </p:grpSpPr>
        <p:grpSp>
          <p:nvGrpSpPr>
            <p:cNvPr id="237" name="Google Shape;237;p41"/>
            <p:cNvGrpSpPr/>
            <p:nvPr/>
          </p:nvGrpSpPr>
          <p:grpSpPr>
            <a:xfrm rot="10800000" flipH="1">
              <a:off x="3185246" y="2061601"/>
              <a:ext cx="2059907" cy="856859"/>
              <a:chOff x="2965985" y="1129888"/>
              <a:chExt cx="2383876" cy="128700"/>
            </a:xfrm>
          </p:grpSpPr>
          <p:cxnSp>
            <p:nvCxnSpPr>
              <p:cNvPr id="238" name="Google Shape;238;p41"/>
              <p:cNvCxnSpPr/>
              <p:nvPr/>
            </p:nvCxnSpPr>
            <p:spPr>
              <a:xfrm>
                <a:off x="2965985" y="1258476"/>
                <a:ext cx="1919100" cy="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39" name="Google Shape;239;p41"/>
              <p:cNvCxnSpPr/>
              <p:nvPr/>
            </p:nvCxnSpPr>
            <p:spPr>
              <a:xfrm>
                <a:off x="4885161" y="1129888"/>
                <a:ext cx="464700" cy="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cxnSp>
            <p:nvCxnSpPr>
              <p:cNvPr id="240" name="Google Shape;240;p41"/>
              <p:cNvCxnSpPr/>
              <p:nvPr/>
            </p:nvCxnSpPr>
            <p:spPr>
              <a:xfrm>
                <a:off x="4885161" y="1129888"/>
                <a:ext cx="0" cy="1287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41" name="Google Shape;241;p41"/>
            <p:cNvGrpSpPr/>
            <p:nvPr/>
          </p:nvGrpSpPr>
          <p:grpSpPr>
            <a:xfrm rot="10800000">
              <a:off x="4129920" y="3473836"/>
              <a:ext cx="1115051" cy="856866"/>
              <a:chOff x="4420340" y="1121876"/>
              <a:chExt cx="1290419" cy="128701"/>
            </a:xfrm>
          </p:grpSpPr>
          <p:cxnSp>
            <p:nvCxnSpPr>
              <p:cNvPr id="242" name="Google Shape;242;p41"/>
              <p:cNvCxnSpPr/>
              <p:nvPr/>
            </p:nvCxnSpPr>
            <p:spPr>
              <a:xfrm>
                <a:off x="4420340" y="1250465"/>
                <a:ext cx="464700" cy="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triangle" w="med" len="med"/>
                <a:tailEnd type="none" w="sm" len="sm"/>
              </a:ln>
            </p:spPr>
          </p:cxnSp>
          <p:cxnSp>
            <p:nvCxnSpPr>
              <p:cNvPr id="243" name="Google Shape;243;p41"/>
              <p:cNvCxnSpPr/>
              <p:nvPr/>
            </p:nvCxnSpPr>
            <p:spPr>
              <a:xfrm>
                <a:off x="4885159" y="1121876"/>
                <a:ext cx="825600" cy="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244" name="Google Shape;244;p41"/>
              <p:cNvCxnSpPr/>
              <p:nvPr/>
            </p:nvCxnSpPr>
            <p:spPr>
              <a:xfrm>
                <a:off x="4885159" y="1121877"/>
                <a:ext cx="0" cy="128700"/>
              </a:xfrm>
              <a:prstGeom prst="straightConnector1">
                <a:avLst/>
              </a:pr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cxnSp>
          <p:nvCxnSpPr>
            <p:cNvPr id="245" name="Google Shape;245;p41"/>
            <p:cNvCxnSpPr/>
            <p:nvPr/>
          </p:nvCxnSpPr>
          <p:spPr>
            <a:xfrm>
              <a:off x="3268980" y="3196526"/>
              <a:ext cx="1976100" cy="0"/>
            </a:xfrm>
            <a:prstGeom prst="straightConnector1">
              <a:avLst/>
            </a:pr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triangle" w="med" len="med"/>
            </a:ln>
          </p:spPr>
        </p:cxnSp>
      </p:grpSp>
      <p:pic>
        <p:nvPicPr>
          <p:cNvPr id="246" name="Google Shape;246;p41" title="KM plot module.mp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56375" y="1620175"/>
            <a:ext cx="3518900" cy="238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" name="Google Shape;251;p42"/>
          <p:cNvGrpSpPr/>
          <p:nvPr/>
        </p:nvGrpSpPr>
        <p:grpSpPr>
          <a:xfrm>
            <a:off x="1357605" y="2045631"/>
            <a:ext cx="7431586" cy="613063"/>
            <a:chOff x="1357596" y="2045519"/>
            <a:chExt cx="5157600" cy="613063"/>
          </a:xfrm>
        </p:grpSpPr>
        <p:cxnSp>
          <p:nvCxnSpPr>
            <p:cNvPr id="252" name="Google Shape;252;p42"/>
            <p:cNvCxnSpPr/>
            <p:nvPr/>
          </p:nvCxnSpPr>
          <p:spPr>
            <a:xfrm>
              <a:off x="1357596" y="2045519"/>
              <a:ext cx="5157600" cy="0"/>
            </a:xfrm>
            <a:prstGeom prst="straightConnector1">
              <a:avLst/>
            </a:prstGeom>
            <a:noFill/>
            <a:ln w="9525" cap="flat" cmpd="sng">
              <a:solidFill>
                <a:srgbClr val="EAEAEA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3" name="Google Shape;253;p42"/>
            <p:cNvCxnSpPr/>
            <p:nvPr/>
          </p:nvCxnSpPr>
          <p:spPr>
            <a:xfrm>
              <a:off x="1357596" y="2658582"/>
              <a:ext cx="5157600" cy="0"/>
            </a:xfrm>
            <a:prstGeom prst="straightConnector1">
              <a:avLst/>
            </a:prstGeom>
            <a:noFill/>
            <a:ln w="9525" cap="flat" cmpd="sng">
              <a:solidFill>
                <a:srgbClr val="EAEAE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254" name="Google Shape;254;p42"/>
          <p:cNvCxnSpPr/>
          <p:nvPr/>
        </p:nvCxnSpPr>
        <p:spPr>
          <a:xfrm>
            <a:off x="1357596" y="3271518"/>
            <a:ext cx="5575800" cy="4200"/>
          </a:xfrm>
          <a:prstGeom prst="straightConnector1">
            <a:avLst/>
          </a:prstGeom>
          <a:noFill/>
          <a:ln w="9525" cap="flat" cmpd="sng">
            <a:solidFill>
              <a:srgbClr val="EAEAE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5" name="Google Shape;255;p42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oche Sans Medium"/>
              <a:buNone/>
            </a:pPr>
            <a:r>
              <a:rPr lang="en"/>
              <a:t>What is {teal}?</a:t>
            </a:r>
            <a:endParaRPr/>
          </a:p>
        </p:txBody>
      </p:sp>
      <p:sp>
        <p:nvSpPr>
          <p:cNvPr id="256" name="Google Shape;256;p42"/>
          <p:cNvSpPr txBox="1"/>
          <p:nvPr/>
        </p:nvSpPr>
        <p:spPr>
          <a:xfrm>
            <a:off x="1357596" y="1600488"/>
            <a:ext cx="51576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45"/>
              </a:buClr>
              <a:buSzPts val="1400"/>
              <a:buFont typeface="Arial"/>
              <a:buNone/>
            </a:pPr>
            <a:r>
              <a:rPr lang="en" sz="1800" b="0" i="0" u="none" strike="noStrike" cap="none">
                <a:solidFill>
                  <a:srgbClr val="313145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A R</a:t>
            </a:r>
            <a:r>
              <a:rPr lang="en" sz="1800">
                <a:solidFill>
                  <a:srgbClr val="313145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s</a:t>
            </a:r>
            <a:r>
              <a:rPr lang="en" sz="1800" b="0" i="0" u="none" strike="noStrike" cap="none">
                <a:solidFill>
                  <a:srgbClr val="313145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hiny-based interactive data exploration framework</a:t>
            </a:r>
            <a:endParaRPr/>
          </a:p>
        </p:txBody>
      </p:sp>
      <p:sp>
        <p:nvSpPr>
          <p:cNvPr id="257" name="Google Shape;257;p42"/>
          <p:cNvSpPr txBox="1"/>
          <p:nvPr/>
        </p:nvSpPr>
        <p:spPr>
          <a:xfrm>
            <a:off x="1353659" y="3369925"/>
            <a:ext cx="45144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145"/>
              </a:buClr>
              <a:buSzPts val="1400"/>
              <a:buFont typeface="Arial"/>
              <a:buNone/>
            </a:pPr>
            <a:r>
              <a:rPr lang="en" sz="1800" b="0" i="0" u="none" strike="noStrike" cap="none">
                <a:solidFill>
                  <a:srgbClr val="313145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Streamlines creation of web-apps that offers:</a:t>
            </a:r>
            <a:endParaRPr/>
          </a:p>
          <a:p>
            <a:pPr marL="179999" marR="0" lvl="0" indent="-1799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</a:pPr>
            <a:r>
              <a:rPr lang="en" sz="1600" b="0" i="0" u="none" strike="noStrike" cap="none">
                <a:solidFill>
                  <a:srgbClr val="313145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Dynamic filtering facility</a:t>
            </a:r>
            <a:endParaRPr/>
          </a:p>
          <a:p>
            <a:pPr marL="179999" marR="0" lvl="0" indent="-1799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</a:pPr>
            <a:r>
              <a:rPr lang="en" sz="1600" b="0" i="0" u="none" strike="noStrike" cap="none">
                <a:solidFill>
                  <a:srgbClr val="313145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Code reproducibility</a:t>
            </a:r>
            <a:endParaRPr sz="1600">
              <a:solidFill>
                <a:srgbClr val="313145"/>
              </a:solidFill>
              <a:latin typeface="Roche Sans Light Light"/>
              <a:ea typeface="Roche Sans Light Light"/>
              <a:cs typeface="Roche Sans Light Light"/>
              <a:sym typeface="Roche Sans Light"/>
            </a:endParaRPr>
          </a:p>
          <a:p>
            <a:pPr marL="179999" marR="0" lvl="0" indent="-1799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</a:pPr>
            <a:r>
              <a:rPr lang="en" sz="1600">
                <a:solidFill>
                  <a:srgbClr val="313145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Reporting engine</a:t>
            </a:r>
            <a:endParaRPr sz="1600">
              <a:solidFill>
                <a:srgbClr val="313145"/>
              </a:solidFill>
              <a:latin typeface="Roche Sans Light Light"/>
              <a:ea typeface="Roche Sans Light Light"/>
              <a:cs typeface="Roche Sans Light Light"/>
              <a:sym typeface="Roche Sans Light"/>
            </a:endParaRPr>
          </a:p>
          <a:p>
            <a:pPr marL="179999" marR="0" lvl="0" indent="-1799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</a:pPr>
            <a:r>
              <a:rPr lang="en" sz="1600" b="0" i="0" u="none" strike="noStrike" cap="none">
                <a:solidFill>
                  <a:srgbClr val="313145"/>
                </a:solidFill>
                <a:latin typeface="Roche Sans Light Light"/>
                <a:ea typeface="Roche Sans Light Light"/>
                <a:cs typeface="Roche Sans Light Light"/>
                <a:sym typeface="Roche Sans Light"/>
              </a:rPr>
              <a:t>Many data summarization and visualizations</a:t>
            </a:r>
            <a:endParaRPr/>
          </a:p>
        </p:txBody>
      </p:sp>
      <p:sp>
        <p:nvSpPr>
          <p:cNvPr id="258" name="Google Shape;258;p42"/>
          <p:cNvSpPr/>
          <p:nvPr/>
        </p:nvSpPr>
        <p:spPr>
          <a:xfrm>
            <a:off x="7620000" y="1461989"/>
            <a:ext cx="1524000" cy="327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9" name="Google Shape;259;p42"/>
          <p:cNvPicPr preferRelativeResize="0"/>
          <p:nvPr/>
        </p:nvPicPr>
        <p:blipFill rotWithShape="1">
          <a:blip r:embed="rId3">
            <a:alphaModFix/>
          </a:blip>
          <a:srcRect t="-593" b="-10"/>
          <a:stretch/>
        </p:blipFill>
        <p:spPr>
          <a:xfrm>
            <a:off x="6142491" y="1420898"/>
            <a:ext cx="2723080" cy="30757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0" name="Google Shape;260;p42"/>
          <p:cNvGrpSpPr/>
          <p:nvPr/>
        </p:nvGrpSpPr>
        <p:grpSpPr>
          <a:xfrm>
            <a:off x="579433" y="1489121"/>
            <a:ext cx="499800" cy="499800"/>
            <a:chOff x="579433" y="1489121"/>
            <a:chExt cx="499800" cy="499800"/>
          </a:xfrm>
        </p:grpSpPr>
        <p:sp>
          <p:nvSpPr>
            <p:cNvPr id="261" name="Google Shape;261;p42"/>
            <p:cNvSpPr/>
            <p:nvPr/>
          </p:nvSpPr>
          <p:spPr>
            <a:xfrm>
              <a:off x="579433" y="1489121"/>
              <a:ext cx="499800" cy="499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2" name="Google Shape;262;p42"/>
            <p:cNvGrpSpPr/>
            <p:nvPr/>
          </p:nvGrpSpPr>
          <p:grpSpPr>
            <a:xfrm>
              <a:off x="671097" y="1580811"/>
              <a:ext cx="316243" cy="316243"/>
              <a:chOff x="4119563" y="3979863"/>
              <a:chExt cx="346075" cy="346075"/>
            </a:xfrm>
          </p:grpSpPr>
          <p:sp>
            <p:nvSpPr>
              <p:cNvPr id="263" name="Google Shape;263;p42"/>
              <p:cNvSpPr/>
              <p:nvPr/>
            </p:nvSpPr>
            <p:spPr>
              <a:xfrm>
                <a:off x="4119563" y="3979863"/>
                <a:ext cx="346075" cy="346075"/>
              </a:xfrm>
              <a:custGeom>
                <a:avLst/>
                <a:gdLst/>
                <a:ahLst/>
                <a:cxnLst/>
                <a:rect l="l" t="t" r="r" b="b"/>
                <a:pathLst>
                  <a:path w="92" h="92" extrusionOk="0">
                    <a:moveTo>
                      <a:pt x="79" y="52"/>
                    </a:moveTo>
                    <a:cubicBezTo>
                      <a:pt x="92" y="52"/>
                      <a:pt x="92" y="52"/>
                      <a:pt x="92" y="52"/>
                    </a:cubicBezTo>
                    <a:cubicBezTo>
                      <a:pt x="92" y="40"/>
                      <a:pt x="92" y="40"/>
                      <a:pt x="92" y="40"/>
                    </a:cubicBezTo>
                    <a:cubicBezTo>
                      <a:pt x="79" y="40"/>
                      <a:pt x="79" y="40"/>
                      <a:pt x="79" y="40"/>
                    </a:cubicBezTo>
                    <a:cubicBezTo>
                      <a:pt x="78" y="37"/>
                      <a:pt x="77" y="31"/>
                      <a:pt x="75" y="28"/>
                    </a:cubicBezTo>
                    <a:cubicBezTo>
                      <a:pt x="84" y="19"/>
                      <a:pt x="84" y="19"/>
                      <a:pt x="84" y="19"/>
                    </a:cubicBezTo>
                    <a:cubicBezTo>
                      <a:pt x="73" y="8"/>
                      <a:pt x="73" y="8"/>
                      <a:pt x="73" y="8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1" y="15"/>
                      <a:pt x="55" y="14"/>
                      <a:pt x="52" y="13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37" y="14"/>
                      <a:pt x="31" y="15"/>
                      <a:pt x="28" y="17"/>
                    </a:cubicBezTo>
                    <a:cubicBezTo>
                      <a:pt x="19" y="8"/>
                      <a:pt x="19" y="8"/>
                      <a:pt x="19" y="8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7" y="28"/>
                      <a:pt x="17" y="28"/>
                      <a:pt x="17" y="28"/>
                    </a:cubicBezTo>
                    <a:cubicBezTo>
                      <a:pt x="15" y="31"/>
                      <a:pt x="14" y="37"/>
                      <a:pt x="13" y="4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4" y="55"/>
                      <a:pt x="15" y="61"/>
                      <a:pt x="17" y="64"/>
                    </a:cubicBezTo>
                    <a:cubicBezTo>
                      <a:pt x="8" y="73"/>
                      <a:pt x="8" y="73"/>
                      <a:pt x="8" y="73"/>
                    </a:cubicBezTo>
                    <a:cubicBezTo>
                      <a:pt x="19" y="84"/>
                      <a:pt x="19" y="84"/>
                      <a:pt x="19" y="84"/>
                    </a:cubicBezTo>
                    <a:cubicBezTo>
                      <a:pt x="28" y="75"/>
                      <a:pt x="28" y="75"/>
                      <a:pt x="28" y="75"/>
                    </a:cubicBezTo>
                    <a:cubicBezTo>
                      <a:pt x="31" y="77"/>
                      <a:pt x="37" y="78"/>
                      <a:pt x="40" y="79"/>
                    </a:cubicBezTo>
                    <a:cubicBezTo>
                      <a:pt x="40" y="92"/>
                      <a:pt x="40" y="92"/>
                      <a:pt x="40" y="92"/>
                    </a:cubicBezTo>
                    <a:cubicBezTo>
                      <a:pt x="52" y="92"/>
                      <a:pt x="52" y="92"/>
                      <a:pt x="52" y="92"/>
                    </a:cubicBezTo>
                    <a:cubicBezTo>
                      <a:pt x="52" y="79"/>
                      <a:pt x="52" y="79"/>
                      <a:pt x="52" y="79"/>
                    </a:cubicBezTo>
                    <a:cubicBezTo>
                      <a:pt x="55" y="78"/>
                      <a:pt x="61" y="77"/>
                      <a:pt x="64" y="75"/>
                    </a:cubicBezTo>
                    <a:cubicBezTo>
                      <a:pt x="73" y="84"/>
                      <a:pt x="73" y="84"/>
                      <a:pt x="73" y="84"/>
                    </a:cubicBezTo>
                    <a:cubicBezTo>
                      <a:pt x="84" y="73"/>
                      <a:pt x="84" y="73"/>
                      <a:pt x="84" y="73"/>
                    </a:cubicBezTo>
                    <a:cubicBezTo>
                      <a:pt x="75" y="64"/>
                      <a:pt x="75" y="64"/>
                      <a:pt x="75" y="64"/>
                    </a:cubicBezTo>
                    <a:cubicBezTo>
                      <a:pt x="77" y="61"/>
                      <a:pt x="78" y="55"/>
                      <a:pt x="79" y="52"/>
                    </a:cubicBezTo>
                    <a:close/>
                  </a:path>
                </a:pathLst>
              </a:custGeom>
              <a:noFill/>
              <a:ln w="14275" cap="rnd" cmpd="sng">
                <a:solidFill>
                  <a:srgbClr val="F8F8F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264;p42"/>
              <p:cNvSpPr/>
              <p:nvPr/>
            </p:nvSpPr>
            <p:spPr>
              <a:xfrm>
                <a:off x="4225925" y="4084638"/>
                <a:ext cx="135000" cy="136500"/>
              </a:xfrm>
              <a:prstGeom prst="ellipse">
                <a:avLst/>
              </a:prstGeom>
              <a:noFill/>
              <a:ln w="14275" cap="rnd" cmpd="sng">
                <a:solidFill>
                  <a:srgbClr val="F8F8F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65" name="Google Shape;265;p42"/>
          <p:cNvGrpSpPr/>
          <p:nvPr/>
        </p:nvGrpSpPr>
        <p:grpSpPr>
          <a:xfrm>
            <a:off x="579333" y="2715208"/>
            <a:ext cx="5292663" cy="499800"/>
            <a:chOff x="579333" y="2102183"/>
            <a:chExt cx="5292663" cy="499800"/>
          </a:xfrm>
        </p:grpSpPr>
        <p:sp>
          <p:nvSpPr>
            <p:cNvPr id="266" name="Google Shape;266;p42"/>
            <p:cNvSpPr txBox="1"/>
            <p:nvPr/>
          </p:nvSpPr>
          <p:spPr>
            <a:xfrm>
              <a:off x="1357596" y="2213551"/>
              <a:ext cx="45144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13145"/>
                </a:buClr>
                <a:buSzPts val="1400"/>
                <a:buFont typeface="Arial"/>
                <a:buNone/>
              </a:pPr>
              <a:r>
                <a:rPr lang="en" sz="1800">
                  <a:solidFill>
                    <a:srgbClr val="313145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Collection of specialized R packages</a:t>
              </a:r>
              <a:endParaRPr/>
            </a:p>
          </p:txBody>
        </p:sp>
        <p:grpSp>
          <p:nvGrpSpPr>
            <p:cNvPr id="267" name="Google Shape;267;p42"/>
            <p:cNvGrpSpPr/>
            <p:nvPr/>
          </p:nvGrpSpPr>
          <p:grpSpPr>
            <a:xfrm>
              <a:off x="579333" y="2102183"/>
              <a:ext cx="499800" cy="499800"/>
              <a:chOff x="579433" y="2102183"/>
              <a:chExt cx="499800" cy="499800"/>
            </a:xfrm>
          </p:grpSpPr>
          <p:sp>
            <p:nvSpPr>
              <p:cNvPr id="268" name="Google Shape;268;p42"/>
              <p:cNvSpPr/>
              <p:nvPr/>
            </p:nvSpPr>
            <p:spPr>
              <a:xfrm>
                <a:off x="579433" y="2102183"/>
                <a:ext cx="499800" cy="499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69" name="Google Shape;269;p42"/>
              <p:cNvGrpSpPr/>
              <p:nvPr/>
            </p:nvGrpSpPr>
            <p:grpSpPr>
              <a:xfrm>
                <a:off x="708223" y="2225744"/>
                <a:ext cx="242055" cy="252475"/>
                <a:chOff x="4119563" y="4700588"/>
                <a:chExt cx="331900" cy="346188"/>
              </a:xfrm>
            </p:grpSpPr>
            <p:sp>
              <p:nvSpPr>
                <p:cNvPr id="270" name="Google Shape;270;p42"/>
                <p:cNvSpPr/>
                <p:nvPr/>
              </p:nvSpPr>
              <p:spPr>
                <a:xfrm>
                  <a:off x="4300538" y="4897438"/>
                  <a:ext cx="115800" cy="112800"/>
                </a:xfrm>
                <a:prstGeom prst="ellipse">
                  <a:avLst/>
                </a:prstGeom>
                <a:noFill/>
                <a:ln w="12700" cap="flat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271" name="Google Shape;271;p42"/>
                <p:cNvCxnSpPr/>
                <p:nvPr/>
              </p:nvCxnSpPr>
              <p:spPr>
                <a:xfrm>
                  <a:off x="4398963" y="4994276"/>
                  <a:ext cx="52500" cy="52500"/>
                </a:xfrm>
                <a:prstGeom prst="straightConnector1">
                  <a:avLst/>
                </a:prstGeom>
                <a:noFill/>
                <a:ln w="12700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72" name="Google Shape;272;p42"/>
                <p:cNvSpPr/>
                <p:nvPr/>
              </p:nvSpPr>
              <p:spPr>
                <a:xfrm>
                  <a:off x="4119563" y="4700588"/>
                  <a:ext cx="315913" cy="106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" h="28" extrusionOk="0">
                      <a:moveTo>
                        <a:pt x="84" y="24"/>
                      </a:moveTo>
                      <a:cubicBezTo>
                        <a:pt x="84" y="26"/>
                        <a:pt x="82" y="28"/>
                        <a:pt x="80" y="28"/>
                      </a:cubicBezTo>
                      <a:cubicBezTo>
                        <a:pt x="4" y="28"/>
                        <a:pt x="4" y="28"/>
                        <a:pt x="4" y="28"/>
                      </a:cubicBezTo>
                      <a:cubicBezTo>
                        <a:pt x="2" y="28"/>
                        <a:pt x="0" y="26"/>
                        <a:pt x="0" y="2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80" y="0"/>
                        <a:pt x="80" y="0"/>
                        <a:pt x="80" y="0"/>
                      </a:cubicBezTo>
                      <a:cubicBezTo>
                        <a:pt x="82" y="0"/>
                        <a:pt x="84" y="2"/>
                        <a:pt x="84" y="4"/>
                      </a:cubicBezTo>
                      <a:lnTo>
                        <a:pt x="84" y="24"/>
                      </a:lnTo>
                      <a:close/>
                    </a:path>
                  </a:pathLst>
                </a:custGeom>
                <a:noFill/>
                <a:ln w="12700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273" name="Google Shape;273;p42"/>
                <p:cNvCxnSpPr/>
                <p:nvPr/>
              </p:nvCxnSpPr>
              <p:spPr>
                <a:xfrm>
                  <a:off x="4232276" y="4776788"/>
                  <a:ext cx="150900" cy="0"/>
                </a:xfrm>
                <a:prstGeom prst="straightConnector1">
                  <a:avLst/>
                </a:prstGeom>
                <a:noFill/>
                <a:ln w="12700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274" name="Google Shape;274;p42"/>
                <p:cNvCxnSpPr/>
                <p:nvPr/>
              </p:nvCxnSpPr>
              <p:spPr>
                <a:xfrm>
                  <a:off x="4232276" y="4746626"/>
                  <a:ext cx="150900" cy="0"/>
                </a:xfrm>
                <a:prstGeom prst="straightConnector1">
                  <a:avLst/>
                </a:prstGeom>
                <a:noFill/>
                <a:ln w="12700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75" name="Google Shape;275;p42"/>
                <p:cNvSpPr/>
                <p:nvPr/>
              </p:nvSpPr>
              <p:spPr>
                <a:xfrm>
                  <a:off x="4157663" y="4738688"/>
                  <a:ext cx="30300" cy="30300"/>
                </a:xfrm>
                <a:prstGeom prst="ellipse">
                  <a:avLst/>
                </a:prstGeom>
                <a:noFill/>
                <a:ln w="12700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" name="Google Shape;276;p42"/>
                <p:cNvSpPr/>
                <p:nvPr/>
              </p:nvSpPr>
              <p:spPr>
                <a:xfrm>
                  <a:off x="4119563" y="4806951"/>
                  <a:ext cx="315913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" h="28" extrusionOk="0">
                      <a:moveTo>
                        <a:pt x="34" y="28"/>
                      </a:moveTo>
                      <a:cubicBezTo>
                        <a:pt x="4" y="28"/>
                        <a:pt x="4" y="28"/>
                        <a:pt x="4" y="28"/>
                      </a:cubicBezTo>
                      <a:cubicBezTo>
                        <a:pt x="2" y="28"/>
                        <a:pt x="0" y="26"/>
                        <a:pt x="0" y="2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80" y="0"/>
                        <a:pt x="80" y="0"/>
                        <a:pt x="80" y="0"/>
                      </a:cubicBezTo>
                      <a:cubicBezTo>
                        <a:pt x="82" y="0"/>
                        <a:pt x="84" y="2"/>
                        <a:pt x="84" y="4"/>
                      </a:cubicBezTo>
                      <a:cubicBezTo>
                        <a:pt x="84" y="14"/>
                        <a:pt x="84" y="14"/>
                        <a:pt x="84" y="14"/>
                      </a:cubicBezTo>
                    </a:path>
                  </a:pathLst>
                </a:custGeom>
                <a:noFill/>
                <a:ln w="12700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277" name="Google Shape;277;p42"/>
                <p:cNvCxnSpPr/>
                <p:nvPr/>
              </p:nvCxnSpPr>
              <p:spPr>
                <a:xfrm>
                  <a:off x="4232276" y="4881563"/>
                  <a:ext cx="30300" cy="0"/>
                </a:xfrm>
                <a:prstGeom prst="straightConnector1">
                  <a:avLst/>
                </a:prstGeom>
                <a:noFill/>
                <a:ln w="12700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cxnSp>
              <p:nvCxnSpPr>
                <p:cNvPr id="278" name="Google Shape;278;p42"/>
                <p:cNvCxnSpPr/>
                <p:nvPr/>
              </p:nvCxnSpPr>
              <p:spPr>
                <a:xfrm>
                  <a:off x="4232276" y="4851401"/>
                  <a:ext cx="45900" cy="0"/>
                </a:xfrm>
                <a:prstGeom prst="straightConnector1">
                  <a:avLst/>
                </a:prstGeom>
                <a:noFill/>
                <a:ln w="12700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79" name="Google Shape;279;p42"/>
                <p:cNvSpPr/>
                <p:nvPr/>
              </p:nvSpPr>
              <p:spPr>
                <a:xfrm>
                  <a:off x="4157663" y="4843463"/>
                  <a:ext cx="30300" cy="30300"/>
                </a:xfrm>
                <a:prstGeom prst="ellipse">
                  <a:avLst/>
                </a:prstGeom>
                <a:noFill/>
                <a:ln w="12700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0" name="Google Shape;280;p42"/>
                <p:cNvSpPr/>
                <p:nvPr/>
              </p:nvSpPr>
              <p:spPr>
                <a:xfrm>
                  <a:off x="4119563" y="4911726"/>
                  <a:ext cx="14287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28" extrusionOk="0">
                      <a:moveTo>
                        <a:pt x="38" y="28"/>
                      </a:moveTo>
                      <a:cubicBezTo>
                        <a:pt x="4" y="28"/>
                        <a:pt x="4" y="28"/>
                        <a:pt x="4" y="28"/>
                      </a:cubicBezTo>
                      <a:cubicBezTo>
                        <a:pt x="2" y="28"/>
                        <a:pt x="0" y="26"/>
                        <a:pt x="0" y="2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2"/>
                        <a:pt x="2" y="0"/>
                        <a:pt x="4" y="0"/>
                      </a:cubicBezTo>
                      <a:cubicBezTo>
                        <a:pt x="34" y="0"/>
                        <a:pt x="34" y="0"/>
                        <a:pt x="34" y="0"/>
                      </a:cubicBezTo>
                    </a:path>
                  </a:pathLst>
                </a:custGeom>
                <a:noFill/>
                <a:ln w="12700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81" name="Google Shape;281;p42"/>
                <p:cNvSpPr/>
                <p:nvPr/>
              </p:nvSpPr>
              <p:spPr>
                <a:xfrm>
                  <a:off x="4157663" y="4949826"/>
                  <a:ext cx="30300" cy="30300"/>
                </a:xfrm>
                <a:prstGeom prst="ellipse">
                  <a:avLst/>
                </a:prstGeom>
                <a:noFill/>
                <a:ln w="12700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282" name="Google Shape;282;p42"/>
          <p:cNvGrpSpPr/>
          <p:nvPr/>
        </p:nvGrpSpPr>
        <p:grpSpPr>
          <a:xfrm>
            <a:off x="579333" y="2102271"/>
            <a:ext cx="6070867" cy="499800"/>
            <a:chOff x="579333" y="2715221"/>
            <a:chExt cx="6070867" cy="499800"/>
          </a:xfrm>
        </p:grpSpPr>
        <p:sp>
          <p:nvSpPr>
            <p:cNvPr id="283" name="Google Shape;283;p42"/>
            <p:cNvSpPr txBox="1"/>
            <p:nvPr/>
          </p:nvSpPr>
          <p:spPr>
            <a:xfrm>
              <a:off x="1357600" y="2826625"/>
              <a:ext cx="52926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13145"/>
                </a:buClr>
                <a:buSzPts val="1400"/>
                <a:buFont typeface="Arial"/>
                <a:buNone/>
              </a:pPr>
              <a:r>
                <a:rPr lang="en" sz="1800">
                  <a:solidFill>
                    <a:srgbClr val="313145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M</a:t>
              </a:r>
              <a:r>
                <a:rPr lang="en" sz="1800" b="0" i="0" u="none" strike="noStrike" cap="none">
                  <a:solidFill>
                    <a:srgbClr val="313145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odularized</a:t>
              </a:r>
              <a:r>
                <a:rPr lang="en" sz="1800">
                  <a:solidFill>
                    <a:srgbClr val="313145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 and standardized</a:t>
              </a:r>
              <a:r>
                <a:rPr lang="en" sz="1800" b="0" i="0" u="none" strike="noStrike" cap="none">
                  <a:solidFill>
                    <a:srgbClr val="313145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 </a:t>
              </a:r>
              <a:r>
                <a:rPr lang="en" sz="1800">
                  <a:solidFill>
                    <a:srgbClr val="313145"/>
                  </a:solidFill>
                  <a:latin typeface="Roche Sans Light Light"/>
                  <a:ea typeface="Roche Sans Light Light"/>
                  <a:cs typeface="Roche Sans Light Light"/>
                  <a:sym typeface="Roche Sans Light"/>
                </a:rPr>
                <a:t>building blocks</a:t>
              </a:r>
              <a:endParaRPr/>
            </a:p>
          </p:txBody>
        </p:sp>
        <p:grpSp>
          <p:nvGrpSpPr>
            <p:cNvPr id="284" name="Google Shape;284;p42"/>
            <p:cNvGrpSpPr/>
            <p:nvPr/>
          </p:nvGrpSpPr>
          <p:grpSpPr>
            <a:xfrm>
              <a:off x="579333" y="2715221"/>
              <a:ext cx="499800" cy="499800"/>
              <a:chOff x="579433" y="2847296"/>
              <a:chExt cx="499800" cy="499800"/>
            </a:xfrm>
          </p:grpSpPr>
          <p:sp>
            <p:nvSpPr>
              <p:cNvPr id="285" name="Google Shape;285;p42"/>
              <p:cNvSpPr/>
              <p:nvPr/>
            </p:nvSpPr>
            <p:spPr>
              <a:xfrm>
                <a:off x="579433" y="2847296"/>
                <a:ext cx="499800" cy="499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0" tIns="0" rIns="0" bIns="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286" name="Google Shape;286;p42"/>
              <p:cNvGrpSpPr/>
              <p:nvPr/>
            </p:nvGrpSpPr>
            <p:grpSpPr>
              <a:xfrm>
                <a:off x="674782" y="2976642"/>
                <a:ext cx="309260" cy="241079"/>
                <a:chOff x="2678113" y="798513"/>
                <a:chExt cx="346200" cy="269875"/>
              </a:xfrm>
            </p:grpSpPr>
            <p:sp>
              <p:nvSpPr>
                <p:cNvPr id="287" name="Google Shape;287;p42"/>
                <p:cNvSpPr/>
                <p:nvPr/>
              </p:nvSpPr>
              <p:spPr>
                <a:xfrm>
                  <a:off x="2678113" y="798513"/>
                  <a:ext cx="346075" cy="26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" h="72" extrusionOk="0">
                      <a:moveTo>
                        <a:pt x="92" y="64"/>
                      </a:moveTo>
                      <a:cubicBezTo>
                        <a:pt x="92" y="68"/>
                        <a:pt x="88" y="72"/>
                        <a:pt x="84" y="72"/>
                      </a:cubicBezTo>
                      <a:cubicBezTo>
                        <a:pt x="8" y="72"/>
                        <a:pt x="8" y="72"/>
                        <a:pt x="8" y="72"/>
                      </a:cubicBezTo>
                      <a:cubicBezTo>
                        <a:pt x="4" y="72"/>
                        <a:pt x="0" y="68"/>
                        <a:pt x="0" y="64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4"/>
                        <a:pt x="4" y="0"/>
                        <a:pt x="8" y="0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88" y="0"/>
                        <a:pt x="92" y="4"/>
                        <a:pt x="92" y="8"/>
                      </a:cubicBezTo>
                      <a:lnTo>
                        <a:pt x="92" y="64"/>
                      </a:lnTo>
                      <a:close/>
                    </a:path>
                  </a:pathLst>
                </a:custGeom>
                <a:noFill/>
                <a:ln w="14275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cxnSp>
              <p:nvCxnSpPr>
                <p:cNvPr id="288" name="Google Shape;288;p42"/>
                <p:cNvCxnSpPr/>
                <p:nvPr/>
              </p:nvCxnSpPr>
              <p:spPr>
                <a:xfrm>
                  <a:off x="2678113" y="873126"/>
                  <a:ext cx="346200" cy="0"/>
                </a:xfrm>
                <a:prstGeom prst="straightConnector1">
                  <a:avLst/>
                </a:prstGeom>
                <a:noFill/>
                <a:ln w="14275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89" name="Google Shape;289;p42"/>
                <p:cNvSpPr/>
                <p:nvPr/>
              </p:nvSpPr>
              <p:spPr>
                <a:xfrm>
                  <a:off x="2722563" y="828676"/>
                  <a:ext cx="15900" cy="14400"/>
                </a:xfrm>
                <a:prstGeom prst="ellipse">
                  <a:avLst/>
                </a:prstGeom>
                <a:noFill/>
                <a:ln w="14275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0" name="Google Shape;290;p42"/>
                <p:cNvSpPr/>
                <p:nvPr/>
              </p:nvSpPr>
              <p:spPr>
                <a:xfrm>
                  <a:off x="2768601" y="828676"/>
                  <a:ext cx="14400" cy="14400"/>
                </a:xfrm>
                <a:prstGeom prst="ellipse">
                  <a:avLst/>
                </a:prstGeom>
                <a:noFill/>
                <a:ln w="14275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" name="Google Shape;291;p42"/>
                <p:cNvSpPr/>
                <p:nvPr/>
              </p:nvSpPr>
              <p:spPr>
                <a:xfrm>
                  <a:off x="2813051" y="828676"/>
                  <a:ext cx="14400" cy="14400"/>
                </a:xfrm>
                <a:prstGeom prst="ellipse">
                  <a:avLst/>
                </a:prstGeom>
                <a:noFill/>
                <a:ln w="14275" cap="rnd" cmpd="sng">
                  <a:solidFill>
                    <a:srgbClr val="F8F8F8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800"/>
                    <a:buFont typeface="Arial"/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grpSp>
        <p:nvGrpSpPr>
          <p:cNvPr id="292" name="Google Shape;292;p42"/>
          <p:cNvGrpSpPr/>
          <p:nvPr/>
        </p:nvGrpSpPr>
        <p:grpSpPr>
          <a:xfrm>
            <a:off x="579408" y="3328275"/>
            <a:ext cx="499800" cy="499800"/>
            <a:chOff x="579433" y="3716675"/>
            <a:chExt cx="499800" cy="499800"/>
          </a:xfrm>
        </p:grpSpPr>
        <p:sp>
          <p:nvSpPr>
            <p:cNvPr id="293" name="Google Shape;293;p42"/>
            <p:cNvSpPr/>
            <p:nvPr/>
          </p:nvSpPr>
          <p:spPr>
            <a:xfrm>
              <a:off x="579433" y="3716675"/>
              <a:ext cx="499800" cy="499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4" name="Google Shape;294;p42"/>
            <p:cNvGrpSpPr/>
            <p:nvPr/>
          </p:nvGrpSpPr>
          <p:grpSpPr>
            <a:xfrm>
              <a:off x="674783" y="3845467"/>
              <a:ext cx="309149" cy="242497"/>
              <a:chOff x="2678113" y="6583363"/>
              <a:chExt cx="346075" cy="271462"/>
            </a:xfrm>
          </p:grpSpPr>
          <p:sp>
            <p:nvSpPr>
              <p:cNvPr id="295" name="Google Shape;295;p42"/>
              <p:cNvSpPr/>
              <p:nvPr/>
            </p:nvSpPr>
            <p:spPr>
              <a:xfrm>
                <a:off x="2692401" y="6583363"/>
                <a:ext cx="315913" cy="225425"/>
              </a:xfrm>
              <a:custGeom>
                <a:avLst/>
                <a:gdLst/>
                <a:ahLst/>
                <a:cxnLst/>
                <a:rect l="l" t="t" r="r" b="b"/>
                <a:pathLst>
                  <a:path w="84" h="60" extrusionOk="0">
                    <a:moveTo>
                      <a:pt x="0" y="60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81" y="0"/>
                      <a:pt x="84" y="3"/>
                      <a:pt x="84" y="6"/>
                    </a:cubicBezTo>
                    <a:cubicBezTo>
                      <a:pt x="84" y="60"/>
                      <a:pt x="84" y="60"/>
                      <a:pt x="84" y="60"/>
                    </a:cubicBezTo>
                  </a:path>
                </a:pathLst>
              </a:custGeom>
              <a:noFill/>
              <a:ln w="14275" cap="rnd" cmpd="sng">
                <a:solidFill>
                  <a:srgbClr val="F8F8F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" name="Google Shape;296;p42"/>
              <p:cNvSpPr/>
              <p:nvPr/>
            </p:nvSpPr>
            <p:spPr>
              <a:xfrm>
                <a:off x="2678113" y="6808788"/>
                <a:ext cx="346075" cy="46037"/>
              </a:xfrm>
              <a:custGeom>
                <a:avLst/>
                <a:gdLst/>
                <a:ahLst/>
                <a:cxnLst/>
                <a:rect l="l" t="t" r="r" b="b"/>
                <a:pathLst>
                  <a:path w="92" h="12" extrusionOk="0">
                    <a:moveTo>
                      <a:pt x="56" y="0"/>
                    </a:moveTo>
                    <a:cubicBezTo>
                      <a:pt x="56" y="4"/>
                      <a:pt x="56" y="4"/>
                      <a:pt x="5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2" y="12"/>
                      <a:pt x="4" y="12"/>
                    </a:cubicBezTo>
                    <a:cubicBezTo>
                      <a:pt x="88" y="12"/>
                      <a:pt x="88" y="12"/>
                      <a:pt x="88" y="12"/>
                    </a:cubicBezTo>
                    <a:cubicBezTo>
                      <a:pt x="90" y="12"/>
                      <a:pt x="92" y="10"/>
                      <a:pt x="92" y="8"/>
                    </a:cubicBezTo>
                    <a:cubicBezTo>
                      <a:pt x="92" y="0"/>
                      <a:pt x="92" y="0"/>
                      <a:pt x="92" y="0"/>
                    </a:cubicBezTo>
                    <a:lnTo>
                      <a:pt x="56" y="0"/>
                    </a:lnTo>
                    <a:close/>
                  </a:path>
                </a:pathLst>
              </a:custGeom>
              <a:noFill/>
              <a:ln w="14275" cap="rnd" cmpd="sng">
                <a:solidFill>
                  <a:srgbClr val="F8F8F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42"/>
              <p:cNvSpPr/>
              <p:nvPr/>
            </p:nvSpPr>
            <p:spPr>
              <a:xfrm>
                <a:off x="2813051" y="6629400"/>
                <a:ext cx="74700" cy="74700"/>
              </a:xfrm>
              <a:prstGeom prst="ellipse">
                <a:avLst/>
              </a:prstGeom>
              <a:noFill/>
              <a:ln w="14275" cap="rnd" cmpd="sng">
                <a:solidFill>
                  <a:srgbClr val="F8F8F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42"/>
              <p:cNvSpPr/>
              <p:nvPr/>
            </p:nvSpPr>
            <p:spPr>
              <a:xfrm>
                <a:off x="2790826" y="6704013"/>
                <a:ext cx="120650" cy="60325"/>
              </a:xfrm>
              <a:custGeom>
                <a:avLst/>
                <a:gdLst/>
                <a:ahLst/>
                <a:cxnLst/>
                <a:rect l="l" t="t" r="r" b="b"/>
                <a:pathLst>
                  <a:path w="32" h="16" extrusionOk="0">
                    <a:moveTo>
                      <a:pt x="32" y="16"/>
                    </a:moveTo>
                    <a:cubicBezTo>
                      <a:pt x="0" y="16"/>
                      <a:pt x="0" y="16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lose/>
                  </a:path>
                </a:pathLst>
              </a:custGeom>
              <a:noFill/>
              <a:ln w="14275" cap="rnd" cmpd="sng">
                <a:solidFill>
                  <a:srgbClr val="F8F8F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299" name="Google Shape;29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7600" y="2660450"/>
            <a:ext cx="530567" cy="61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4"/>
          <p:cNvSpPr txBox="1">
            <a:spLocks noGrp="1"/>
          </p:cNvSpPr>
          <p:nvPr>
            <p:ph type="title"/>
          </p:nvPr>
        </p:nvSpPr>
        <p:spPr>
          <a:xfrm>
            <a:off x="571450" y="432675"/>
            <a:ext cx="7431600" cy="57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`teal` in YT!</a:t>
            </a:r>
            <a:endParaRPr/>
          </a:p>
        </p:txBody>
      </p:sp>
      <p:sp>
        <p:nvSpPr>
          <p:cNvPr id="357" name="Google Shape;357;p44"/>
          <p:cNvSpPr txBox="1">
            <a:spLocks noGrp="1"/>
          </p:cNvSpPr>
          <p:nvPr>
            <p:ph type="subTitle" idx="1"/>
          </p:nvPr>
        </p:nvSpPr>
        <p:spPr>
          <a:xfrm>
            <a:off x="571450" y="722100"/>
            <a:ext cx="7431600" cy="43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44"/>
          <p:cNvSpPr txBox="1">
            <a:spLocks noGrp="1"/>
          </p:cNvSpPr>
          <p:nvPr>
            <p:ph type="body" idx="2"/>
          </p:nvPr>
        </p:nvSpPr>
        <p:spPr>
          <a:xfrm>
            <a:off x="571450" y="1442675"/>
            <a:ext cx="8229600" cy="33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04800" algn="l" rtl="0">
              <a:spcBef>
                <a:spcPts val="4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Watch our past teal presentations in YT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Teal: An R Shiny Framework to Unlock the Power of Interactive Data Exploration</a:t>
            </a:r>
            <a:endParaRPr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Introduction to {teal}</a:t>
            </a:r>
            <a:br>
              <a:rPr lang="en"/>
            </a:br>
            <a:endParaRPr/>
          </a:p>
        </p:txBody>
      </p:sp>
      <p:pic>
        <p:nvPicPr>
          <p:cNvPr id="359" name="Google Shape;359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87683" y="2605175"/>
            <a:ext cx="3454725" cy="196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73888" y="2614163"/>
            <a:ext cx="3514725" cy="19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oche Evolved Brand">
  <a:themeElements>
    <a:clrScheme name="Custom">
      <a:dk1>
        <a:srgbClr val="0B41CD"/>
      </a:dk1>
      <a:lt1>
        <a:srgbClr val="1482FA"/>
      </a:lt1>
      <a:dk2>
        <a:srgbClr val="BDE3FF"/>
      </a:dk2>
      <a:lt2>
        <a:srgbClr val="FAC9B5"/>
      </a:lt2>
      <a:accent1>
        <a:srgbClr val="ED4A0D"/>
      </a:accent1>
      <a:accent2>
        <a:srgbClr val="BC36F0"/>
      </a:accent2>
      <a:accent3>
        <a:srgbClr val="C40000"/>
      </a:accent3>
      <a:accent4>
        <a:srgbClr val="022366"/>
      </a:accent4>
      <a:accent5>
        <a:srgbClr val="FAD6C7"/>
      </a:accent5>
      <a:accent6>
        <a:srgbClr val="FFE8DE"/>
      </a:accent6>
      <a:hlink>
        <a:srgbClr val="0B41CD"/>
      </a:hlink>
      <a:folHlink>
        <a:srgbClr val="0B41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623</Words>
  <Application>Microsoft Macintosh PowerPoint</Application>
  <PresentationFormat>On-screen Show (16:9)</PresentationFormat>
  <Paragraphs>112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Noto Sans Symbols</vt:lpstr>
      <vt:lpstr>Roche Sans</vt:lpstr>
      <vt:lpstr>Roche Sans Condensed Light</vt:lpstr>
      <vt:lpstr>Arial</vt:lpstr>
      <vt:lpstr>Courier New</vt:lpstr>
      <vt:lpstr>Roche Serif Light</vt:lpstr>
      <vt:lpstr>Georgia</vt:lpstr>
      <vt:lpstr>Roche Sans Medium</vt:lpstr>
      <vt:lpstr>Roche Sans Light</vt:lpstr>
      <vt:lpstr>Calibri</vt:lpstr>
      <vt:lpstr>Roche Evolved Brand</vt:lpstr>
      <vt:lpstr>Revolutionize Clinical Trial Data Exploration with teal</vt:lpstr>
      <vt:lpstr>Workshop Instructor: Dony Unardi</vt:lpstr>
      <vt:lpstr>I’d like to learn about you!</vt:lpstr>
      <vt:lpstr>Today’s Goal</vt:lpstr>
      <vt:lpstr>Expectation</vt:lpstr>
      <vt:lpstr>Environment &amp; Materials</vt:lpstr>
      <vt:lpstr>Improve efficiency in the way we work</vt:lpstr>
      <vt:lpstr>What is {teal}?</vt:lpstr>
      <vt:lpstr>`teal` in YT!</vt:lpstr>
      <vt:lpstr>PowerPoint Presentation</vt:lpstr>
      <vt:lpstr>{teal} Universe Products Map</vt:lpstr>
      <vt:lpstr>Demo Apps via {teal} Gallery</vt:lpstr>
      <vt:lpstr>Additional Resources</vt:lpstr>
      <vt:lpstr>Collaborating on {teal}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Revolutionize Clinical Trial Data Exploration with teal</dc:title>
  <cp:lastModifiedBy>Dony Unardi</cp:lastModifiedBy>
  <cp:revision>1</cp:revision>
  <dcterms:modified xsi:type="dcterms:W3CDTF">2023-10-19T21:44:11Z</dcterms:modified>
</cp:coreProperties>
</file>